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Geo"/>
      <p:regular r:id="rId37"/>
      <p:italic r:id="rId38"/>
    </p:embeddedFont>
    <p:embeddedFont>
      <p:font typeface="Libre Franklin"/>
      <p:regular r:id="rId39"/>
      <p:bold r:id="rId40"/>
      <p:italic r:id="rId41"/>
      <p:boldItalic r:id="rId42"/>
    </p:embeddedFont>
    <p:embeddedFont>
      <p:font typeface="Garamond"/>
      <p:regular r:id="rId43"/>
      <p:bold r:id="rId44"/>
      <p:italic r:id="rId45"/>
      <p:boldItalic r:id="rId46"/>
    </p:embeddedFont>
    <p:embeddedFont>
      <p:font typeface="Franklin Gothic"/>
      <p:bold r:id="rId47"/>
    </p:embeddedFont>
    <p:embeddedFont>
      <p:font typeface="Century Gothic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hzxBUscwfVWBBMI52DhBZzzI0f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-bold.fntdata"/><Relationship Id="rId42" Type="http://schemas.openxmlformats.org/officeDocument/2006/relationships/font" Target="fonts/LibreFranklin-boldItalic.fntdata"/><Relationship Id="rId41" Type="http://schemas.openxmlformats.org/officeDocument/2006/relationships/font" Target="fonts/LibreFranklin-italic.fntdata"/><Relationship Id="rId44" Type="http://schemas.openxmlformats.org/officeDocument/2006/relationships/font" Target="fonts/Garamond-bold.fntdata"/><Relationship Id="rId43" Type="http://schemas.openxmlformats.org/officeDocument/2006/relationships/font" Target="fonts/Garamond-regular.fntdata"/><Relationship Id="rId46" Type="http://schemas.openxmlformats.org/officeDocument/2006/relationships/font" Target="fonts/Garamond-boldItalic.fntdata"/><Relationship Id="rId45" Type="http://schemas.openxmlformats.org/officeDocument/2006/relationships/font" Target="fonts/Garamon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CenturyGothic-regular.fntdata"/><Relationship Id="rId47" Type="http://schemas.openxmlformats.org/officeDocument/2006/relationships/font" Target="fonts/FranklinGothic-bold.fntdata"/><Relationship Id="rId49" Type="http://schemas.openxmlformats.org/officeDocument/2006/relationships/font" Target="fonts/Century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Geo-regular.fntdata"/><Relationship Id="rId36" Type="http://schemas.openxmlformats.org/officeDocument/2006/relationships/slide" Target="slides/slide31.xml"/><Relationship Id="rId39" Type="http://schemas.openxmlformats.org/officeDocument/2006/relationships/font" Target="fonts/LibreFranklin-regular.fntdata"/><Relationship Id="rId38" Type="http://schemas.openxmlformats.org/officeDocument/2006/relationships/font" Target="fonts/Ge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enturyGothic-boldItalic.fntdata"/><Relationship Id="rId50" Type="http://schemas.openxmlformats.org/officeDocument/2006/relationships/font" Target="fonts/CenturyGothic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1154954" y="1447800"/>
            <a:ext cx="340106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24" name="Google Shape;24;p33"/>
          <p:cNvSpPr txBox="1"/>
          <p:nvPr>
            <p:ph idx="2" type="body"/>
          </p:nvPr>
        </p:nvSpPr>
        <p:spPr>
          <a:xfrm>
            <a:off x="1154955" y="3129280"/>
            <a:ext cx="3401062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5" name="Google Shape;25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/>
          <p:nvPr>
            <p:ph idx="2" type="pic"/>
          </p:nvPr>
        </p:nvSpPr>
        <p:spPr>
          <a:xfrm>
            <a:off x="1154955" y="685799"/>
            <a:ext cx="8825658" cy="3640667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1" name="Google Shape;81;p45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2" name="Google Shape;82;p4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6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4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7"/>
          <p:cNvSpPr txBox="1"/>
          <p:nvPr>
            <p:ph type="title"/>
          </p:nvPr>
        </p:nvSpPr>
        <p:spPr>
          <a:xfrm>
            <a:off x="1574800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7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47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4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47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4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8"/>
          <p:cNvSpPr txBox="1"/>
          <p:nvPr>
            <p:ph type="title"/>
          </p:nvPr>
        </p:nvSpPr>
        <p:spPr>
          <a:xfrm>
            <a:off x="1154954" y="3124201"/>
            <a:ext cx="8825659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8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4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9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49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0" name="Google Shape;110;p49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1" name="Google Shape;111;p49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49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3" name="Google Shape;113;p49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4" name="Google Shape;114;p4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4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4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0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50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50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50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50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6" name="Google Shape;126;p50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50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50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50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5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5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5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1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5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2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2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5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2" name="Google Shape;162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4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8" name="Google Shape;58;p42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9" name="Google Shape;59;p4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43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6" name="Google Shape;66;p43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43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8" name="Google Shape;68;p4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4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4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4" name="Google Shape;74;p44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5" name="Google Shape;75;p4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2"/>
          <p:cNvPicPr preferRelativeResize="0"/>
          <p:nvPr/>
        </p:nvPicPr>
        <p:blipFill rotWithShape="1">
          <a:blip r:embed="rId2">
            <a:alphaModFix/>
          </a:blip>
          <a:srcRect b="0" l="3644" r="0" t="0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2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9B6BF2">
                  <a:alpha val="6666"/>
                </a:srgbClr>
              </a:gs>
              <a:gs pos="36000">
                <a:srgbClr val="9B6BF2">
                  <a:alpha val="5882"/>
                </a:srgbClr>
              </a:gs>
              <a:gs pos="69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32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2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3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4"/>
          <p:cNvPicPr preferRelativeResize="0"/>
          <p:nvPr/>
        </p:nvPicPr>
        <p:blipFill rotWithShape="1">
          <a:blip r:embed="rId2">
            <a:alphaModFix/>
          </a:blip>
          <a:srcRect b="0" l="3644" r="0" t="0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4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9B6BF2">
                  <a:alpha val="6666"/>
                </a:srgbClr>
              </a:gs>
              <a:gs pos="36000">
                <a:srgbClr val="9B6BF2">
                  <a:alpha val="5882"/>
                </a:srgbClr>
              </a:gs>
              <a:gs pos="69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34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4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6"/>
    <p:sldLayoutId id="214748366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21.jpg"/><Relationship Id="rId9" Type="http://schemas.openxmlformats.org/officeDocument/2006/relationships/image" Target="../media/image55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Relationship Id="rId8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4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8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Человеческое лицо, челюсть, Лоб, Подбородок&#10;&#10;Автоматически созданное описание" id="176" name="Google Shape;176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1939" y="1990199"/>
            <a:ext cx="47434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>
            <p:ph idx="2" type="body"/>
          </p:nvPr>
        </p:nvSpPr>
        <p:spPr>
          <a:xfrm>
            <a:off x="1100998" y="52295"/>
            <a:ext cx="9994586" cy="1753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320"/>
              <a:buNone/>
            </a:pPr>
            <a:r>
              <a:rPr b="1" lang="en-US" sz="5400">
                <a:latin typeface="Garamond"/>
                <a:ea typeface="Garamond"/>
                <a:cs typeface="Garamond"/>
                <a:sym typeface="Garamond"/>
              </a:rPr>
              <a:t>А </a:t>
            </a:r>
            <a:r>
              <a:rPr b="1" lang="en-US" sz="5400">
                <a:solidFill>
                  <a:srgbClr val="FFFF00"/>
                </a:solidFill>
                <a:latin typeface="Garamond"/>
                <a:ea typeface="Garamond"/>
                <a:cs typeface="Garamond"/>
                <a:sym typeface="Garamond"/>
              </a:rPr>
              <a:t>ты </a:t>
            </a:r>
            <a:r>
              <a:rPr b="1" lang="en-US" sz="5400">
                <a:latin typeface="Garamond"/>
                <a:ea typeface="Garamond"/>
                <a:cs typeface="Garamond"/>
                <a:sym typeface="Garamond"/>
              </a:rPr>
              <a:t>ходишь в </a:t>
            </a:r>
            <a:r>
              <a:rPr b="1" lang="en-US" sz="4800">
                <a:solidFill>
                  <a:srgbClr val="ADFCFF"/>
                </a:solidFill>
                <a:latin typeface="Geo"/>
                <a:ea typeface="Geo"/>
                <a:cs typeface="Geo"/>
                <a:sym typeface="Geo"/>
              </a:rPr>
              <a:t>столовую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b="1"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   </a:t>
            </a:r>
            <a:r>
              <a:rPr b="1" lang="en-US" sz="6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lang="en-US" sz="60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    </a:t>
            </a:r>
            <a:endParaRPr b="1" sz="60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/>
          <p:nvPr>
            <p:ph type="title"/>
          </p:nvPr>
        </p:nvSpPr>
        <p:spPr>
          <a:xfrm>
            <a:off x="420731" y="1958"/>
            <a:ext cx="10692610" cy="14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разработки приложения. 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 нужно будет делать</a:t>
            </a: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>
                <a:solidFill>
                  <a:srgbClr val="0016E0"/>
                </a:solidFill>
                <a:latin typeface="Arial"/>
                <a:ea typeface="Arial"/>
                <a:cs typeface="Arial"/>
                <a:sym typeface="Arial"/>
              </a:rPr>
              <a:t>дальше</a:t>
            </a: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10"/>
          <p:cNvSpPr txBox="1"/>
          <p:nvPr>
            <p:ph idx="1" type="body"/>
          </p:nvPr>
        </p:nvSpPr>
        <p:spPr>
          <a:xfrm>
            <a:off x="169594" y="1430439"/>
            <a:ext cx="11973075" cy="531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40"/>
              <a:buNone/>
            </a:pP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1) Написать </a:t>
            </a:r>
            <a:r>
              <a:rPr b="1"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ТЗ</a:t>
            </a: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. 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40"/>
              <a:buNone/>
            </a:pP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2) На основе требований определить общую </a:t>
            </a:r>
            <a:r>
              <a:rPr b="1"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архитектуру </a:t>
            </a: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приложения. Решить, какие технологии, инструменты и языки программирования будут использоваться.</a:t>
            </a:r>
            <a:endParaRPr sz="205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640"/>
              <a:buNone/>
            </a:pP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3) Создать макеты и прототипы пользовательского </a:t>
            </a:r>
            <a:r>
              <a:rPr b="1"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интерфейса </a:t>
            </a: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для мобильного приложения. Определить, как оно будет выглядеть и взаимодействовать с пользователем.</a:t>
            </a:r>
            <a:endParaRPr sz="205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640"/>
              <a:buNone/>
            </a:pP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4) Разработать структуру </a:t>
            </a:r>
            <a:r>
              <a:rPr b="1"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базы данных</a:t>
            </a: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 для хранения меню, заказов и информации о платежах.</a:t>
            </a:r>
            <a:endParaRPr sz="205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640"/>
              <a:buNone/>
            </a:pP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5) Интегрировать систему </a:t>
            </a:r>
            <a:r>
              <a:rPr b="1"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приема платежей</a:t>
            </a: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, выяснив, как вообще подключаются мобильные приложения к банковской системе России, чтобы можно было платить онлайн через карточку.</a:t>
            </a:r>
            <a:endParaRPr sz="205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640"/>
              <a:buNone/>
            </a:pP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6) Разработать </a:t>
            </a:r>
            <a:r>
              <a:rPr b="1"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клиентскую</a:t>
            </a: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 и </a:t>
            </a:r>
            <a:r>
              <a:rPr b="1"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серверную </a:t>
            </a: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части, реализовав коммуникацию между ними.</a:t>
            </a:r>
            <a:endParaRPr sz="205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640"/>
              <a:buNone/>
            </a:pP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7) Провести </a:t>
            </a:r>
            <a:r>
              <a:rPr b="1"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тестирование </a:t>
            </a: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отдельных компонентов приложения (UI, базы данных, платежей).</a:t>
            </a:r>
            <a:endParaRPr sz="205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640"/>
              <a:buNone/>
            </a:pP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8) Проверить, как работают все компоненты вместе, включая взаимодействие между клиентской и серверной частями.</a:t>
            </a:r>
            <a:endParaRPr sz="205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640"/>
              <a:buNone/>
            </a:pP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9) Оценить уровень </a:t>
            </a:r>
            <a:r>
              <a:rPr b="1"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безопасности </a:t>
            </a:r>
            <a:r>
              <a:rPr lang="en-US" sz="205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приложения и базы данных. Провести тесты на уязвимости.</a:t>
            </a:r>
            <a:endParaRPr sz="205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1"/>
          <p:cNvPicPr preferRelativeResize="0"/>
          <p:nvPr/>
        </p:nvPicPr>
        <p:blipFill rotWithShape="1">
          <a:blip r:embed="rId3">
            <a:alphaModFix/>
          </a:blip>
          <a:srcRect b="0" l="3644" r="0" t="0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1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9B6BF2">
                  <a:alpha val="6666"/>
                </a:srgbClr>
              </a:gs>
              <a:gs pos="36000">
                <a:srgbClr val="9B6BF2">
                  <a:alpha val="5882"/>
                </a:srgbClr>
              </a:gs>
              <a:gs pos="69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11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1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Изображение выглядит как Человеческое лицо, человек, Борода человека, одежда&#10;&#10;Автоматически созданное описание" id="294" name="Google Shape;294;p11"/>
          <p:cNvPicPr preferRelativeResize="0"/>
          <p:nvPr>
            <p:ph idx="1" type="body"/>
          </p:nvPr>
        </p:nvPicPr>
        <p:blipFill rotWithShape="1">
          <a:blip r:embed="rId7">
            <a:alphaModFix amt="40000"/>
          </a:blip>
          <a:srcRect b="0" l="0" r="9091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1"/>
          <p:cNvSpPr txBox="1"/>
          <p:nvPr>
            <p:ph type="title"/>
          </p:nvPr>
        </p:nvSpPr>
        <p:spPr>
          <a:xfrm>
            <a:off x="38787" y="-54733"/>
            <a:ext cx="12120501" cy="1526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5600">
                <a:solidFill>
                  <a:schemeClr val="lt1"/>
                </a:solidFill>
              </a:rPr>
              <a:t>Неутешительные новости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5600">
                <a:solidFill>
                  <a:schemeClr val="lt1"/>
                </a:solidFill>
              </a:rPr>
              <a:t>͇и͇л͇и͇ ͇с͇о͇з͇д͇а͇н͇и͇е͇ ͇п͇р͇о͇т͇о͇т͇и͇п͇а͇...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"/>
          <p:cNvSpPr txBox="1"/>
          <p:nvPr/>
        </p:nvSpPr>
        <p:spPr>
          <a:xfrm>
            <a:off x="0" y="1593760"/>
            <a:ext cx="12187706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Для того, чтобы воплотить в жизнь данное приложение, потребуется целая команда разработчиков (программисты, дизайнеры, тестировщики и т.д.). Поэтому я решил, что буду делать </a:t>
            </a:r>
            <a:r>
              <a:rPr b="0" i="0" lang="en-US" sz="28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прототип</a:t>
            </a: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абоба</a:t>
            </a:r>
            <a:endParaRPr sz="60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Прототип </a:t>
            </a: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это демонстрация концепции и идеи приложения.  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Он служит для того, чтобы понять, как приложение будет выглядеть и каким образом пользователи будут с ним взаимодействовать.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Создание прототипа обычно требует меньше времени и ресурсов, чем полная разработка.              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Он разрабатывается, чтобы быстро представить идею и собрать обратную связь.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/>
          <p:nvPr/>
        </p:nvSpPr>
        <p:spPr>
          <a:xfrm>
            <a:off x="8719939" y="1460230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12"/>
          <p:cNvSpPr txBox="1"/>
          <p:nvPr>
            <p:ph type="title"/>
          </p:nvPr>
        </p:nvSpPr>
        <p:spPr>
          <a:xfrm>
            <a:off x="1464592" y="296563"/>
            <a:ext cx="8801393" cy="113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создать </a:t>
            </a:r>
            <a:r>
              <a:rPr lang="en-US" sz="6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прототип</a:t>
            </a:r>
            <a:endParaRPr/>
          </a:p>
        </p:txBody>
      </p:sp>
      <p:sp>
        <p:nvSpPr>
          <p:cNvPr id="304" name="Google Shape;304;p12"/>
          <p:cNvSpPr/>
          <p:nvPr/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1" y="1762067"/>
            <a:ext cx="12191695" cy="2802467"/>
          </a:xfrm>
          <a:custGeom>
            <a:rect b="b" l="l" r="r" t="t"/>
            <a:pathLst>
              <a:path extrusionOk="0" h="8000" w="10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6" name="Google Shape;306;p12"/>
          <p:cNvSpPr txBox="1"/>
          <p:nvPr>
            <p:ph idx="1" type="body"/>
          </p:nvPr>
        </p:nvSpPr>
        <p:spPr>
          <a:xfrm>
            <a:off x="58650" y="2290704"/>
            <a:ext cx="12248914" cy="4667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2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1) Определите ключевые функции 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(</a:t>
            </a:r>
            <a:r>
              <a:rPr i="1" lang="en-US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наиболее важные функции, которые хотите продемонстрировать в прототипе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)</a:t>
            </a:r>
            <a:r>
              <a:rPr lang="en-US" sz="22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 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US" sz="22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2) Используйте инструменты для прототипирования 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(</a:t>
            </a:r>
            <a:r>
              <a:rPr i="1" lang="en-US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такие как Figma, Sketch, Adobe XD, InVision и др.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)</a:t>
            </a:r>
            <a:r>
              <a:rPr lang="en-US" sz="22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US" sz="22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3) Создайте макеты экранов 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(</a:t>
            </a:r>
            <a:r>
              <a:rPr i="1" lang="en-US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разработайте дизайн интерфейса, включая элементы управления, кнопки и текстовые поля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US" sz="22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4) Создайте интерактивные переходы 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(</a:t>
            </a:r>
            <a:r>
              <a:rPr i="1" lang="en-US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чтобы пользователь мог взаимодействовать с элементами интерфейса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US" sz="22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5) Демонстрация функциональности 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(</a:t>
            </a:r>
            <a:r>
              <a:rPr i="1" lang="en-US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прототип должен продемонстрировать, как пользователь сможет пользоваться вашим приложением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rPr lang="en-US" sz="22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6) Соберите обратную связь 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(</a:t>
            </a:r>
            <a:r>
              <a:rPr i="1" lang="en-US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после создания прототипа, показывайте его коллегам, друзьям или даже потенциальным пользователям. соберите обратную связь и учтите ее при последующей разработке полного приложения</a:t>
            </a:r>
            <a:r>
              <a:rPr lang="en-US" sz="18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)</a:t>
            </a:r>
            <a:endParaRPr/>
          </a:p>
        </p:txBody>
      </p:sp>
    </p:spTree>
  </p:cSld>
  <p:clrMapOvr>
    <a:masterClrMapping/>
  </p:clrMapOvr>
  <p:transition>
    <p:cut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>
            <p:ph type="title"/>
          </p:nvPr>
        </p:nvSpPr>
        <p:spPr>
          <a:xfrm flipH="1">
            <a:off x="1332984" y="-3456"/>
            <a:ext cx="8674920" cy="1014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Моё видение приложения</a:t>
            </a:r>
            <a:endParaRPr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3"/>
          <p:cNvSpPr txBox="1"/>
          <p:nvPr>
            <p:ph idx="1" type="body"/>
          </p:nvPr>
        </p:nvSpPr>
        <p:spPr>
          <a:xfrm>
            <a:off x="-3989" y="720231"/>
            <a:ext cx="12198453" cy="613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 sz="1600">
                <a:solidFill>
                  <a:schemeClr val="dk1"/>
                </a:solidFill>
              </a:rPr>
              <a:t>1) </a:t>
            </a:r>
            <a:r>
              <a:rPr b="1" lang="en-US" sz="1600">
                <a:solidFill>
                  <a:schemeClr val="dk1"/>
                </a:solidFill>
              </a:rPr>
              <a:t>Регистрация и вход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 sz="16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- При первом заходе пользователя появляется окно с возможностью регистрации.</a:t>
            </a:r>
            <a:endParaRPr sz="16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 sz="16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- Пользователь может закрыть окно и использовать приложение без регистрации.</a:t>
            </a:r>
            <a:endParaRPr sz="16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 sz="16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- Банковская информация НЕ сохраняется при использовании БЕЗ регистрации.</a:t>
            </a:r>
            <a:endParaRPr sz="16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lang="en-US" sz="1600">
                <a:solidFill>
                  <a:schemeClr val="dk1"/>
                </a:solidFill>
              </a:rPr>
              <a:t>2) </a:t>
            </a:r>
            <a:r>
              <a:rPr b="1" lang="en-US" sz="1600">
                <a:solidFill>
                  <a:schemeClr val="dk1"/>
                </a:solidFill>
              </a:rPr>
              <a:t>Главное меню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lang="en-US" sz="16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На главной странице отображается меню продуктов с категориями (</a:t>
            </a:r>
            <a:r>
              <a:rPr lang="en-US" sz="14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"1-ые блюда", "2-ые блюда", "салаты", "питьё", "доп-ое" и др.</a:t>
            </a:r>
            <a:r>
              <a:rPr lang="en-US" sz="16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lang="en-US" sz="1600">
                <a:solidFill>
                  <a:schemeClr val="dk1"/>
                </a:solidFill>
              </a:rPr>
              <a:t>3) </a:t>
            </a:r>
            <a:r>
              <a:rPr b="1" lang="en-US" sz="1600">
                <a:solidFill>
                  <a:schemeClr val="dk1"/>
                </a:solidFill>
              </a:rPr>
              <a:t>Просмотр продуктов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 sz="16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- После выбора категории пользователь может листать список блюд и "нажимать" на них для детального просмотра.</a:t>
            </a:r>
            <a:endParaRPr sz="16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 sz="16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- Для каждого блюда отображаются: цена, описание, калорийность и др.</a:t>
            </a:r>
            <a:endParaRPr sz="16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lang="en-US" sz="1600">
                <a:solidFill>
                  <a:schemeClr val="dk1"/>
                </a:solidFill>
              </a:rPr>
              <a:t>4) </a:t>
            </a:r>
            <a:r>
              <a:rPr b="1" lang="en-US" sz="1600">
                <a:solidFill>
                  <a:schemeClr val="dk1"/>
                </a:solidFill>
              </a:rPr>
              <a:t>Добавление в корзину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lang="en-US" sz="16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Пользователь может выбирать продукты, устанавливать количество и добавлять их в корзину.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lang="en-US" sz="1600">
                <a:solidFill>
                  <a:schemeClr val="dk1"/>
                </a:solidFill>
              </a:rPr>
              <a:t>5) </a:t>
            </a:r>
            <a:r>
              <a:rPr b="1" lang="en-US" sz="1600">
                <a:solidFill>
                  <a:schemeClr val="dk1"/>
                </a:solidFill>
              </a:rPr>
              <a:t>Корзина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lang="en-US" sz="16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- В правом нижнем углу есть корзина, при нажатии на которую отображаются выбранные продукты.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lang="en-US" sz="16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- Пользователь может подтвердить заказ и оформить его. 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lang="en-US" sz="1600">
                <a:solidFill>
                  <a:schemeClr val="dk1"/>
                </a:solidFill>
              </a:rPr>
              <a:t>6) </a:t>
            </a:r>
            <a:r>
              <a:rPr b="1" lang="en-US" sz="1600">
                <a:solidFill>
                  <a:schemeClr val="dk1"/>
                </a:solidFill>
              </a:rPr>
              <a:t>Меню-список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lang="en-US" sz="16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- В верхнем углу справа есть иконка с тремя полосками – это меню с выпадающим списком.  В нём присутствуют такие опции, как "Мой профиль", "Мои заказы", "О приложении" и "Выйти из системы".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человек, в помещении, Человеческое лицо, одежда&#10;&#10;Автоматически созданное описание" id="317" name="Google Shape;31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8260" y="49504"/>
            <a:ext cx="4310128" cy="675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4"/>
          <p:cNvPicPr preferRelativeResize="0"/>
          <p:nvPr/>
        </p:nvPicPr>
        <p:blipFill rotWithShape="1">
          <a:blip r:embed="rId5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4"/>
          <p:cNvPicPr preferRelativeResize="0"/>
          <p:nvPr/>
        </p:nvPicPr>
        <p:blipFill rotWithShape="1">
          <a:blip r:embed="rId6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A89DCA">
                  <a:alpha val="6666"/>
                </a:srgbClr>
              </a:gs>
              <a:gs pos="36000">
                <a:srgbClr val="A89DCA">
                  <a:alpha val="5882"/>
                </a:srgbClr>
              </a:gs>
              <a:gs pos="69000">
                <a:srgbClr val="A89DCA">
                  <a:alpha val="0"/>
                </a:srgbClr>
              </a:gs>
              <a:gs pos="100000">
                <a:srgbClr val="A89DCA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14"/>
          <p:cNvPicPr preferRelativeResize="0"/>
          <p:nvPr/>
        </p:nvPicPr>
        <p:blipFill rotWithShape="1">
          <a:blip r:embed="rId7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4"/>
          <p:cNvPicPr preferRelativeResize="0"/>
          <p:nvPr/>
        </p:nvPicPr>
        <p:blipFill rotWithShape="1">
          <a:blip r:embed="rId8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4"/>
          <p:cNvSpPr txBox="1"/>
          <p:nvPr>
            <p:ph type="title"/>
          </p:nvPr>
        </p:nvSpPr>
        <p:spPr>
          <a:xfrm>
            <a:off x="7601644" y="1519063"/>
            <a:ext cx="4479275" cy="2969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Consolas"/>
              <a:buNone/>
            </a:pPr>
            <a:r>
              <a:rPr b="1" i="1" lang="en-US" sz="6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Как</a:t>
            </a:r>
            <a:br>
              <a:rPr b="1" i="1" lang="en-US" sz="6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1" lang="en-US" sz="6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выглядела</a:t>
            </a:r>
            <a:r>
              <a:rPr b="1" lang="en-US" sz="6000">
                <a:solidFill>
                  <a:srgbClr val="00FF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1" lang="en-US" sz="6600" u="sng">
                <a:solidFill>
                  <a:srgbClr val="00FFEA"/>
                </a:solidFill>
                <a:latin typeface="Consolas"/>
                <a:ea typeface="Consolas"/>
                <a:cs typeface="Consolas"/>
                <a:sym typeface="Consolas"/>
              </a:rPr>
              <a:t>схема</a:t>
            </a:r>
            <a:endParaRPr b="1" i="1" sz="6600" u="sng">
              <a:solidFill>
                <a:srgbClr val="00FFE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14"/>
          <p:cNvSpPr/>
          <p:nvPr/>
        </p:nvSpPr>
        <p:spPr>
          <a:xfrm flipH="1">
            <a:off x="7463681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7" name="Google Shape;327;p14"/>
          <p:cNvSpPr/>
          <p:nvPr/>
        </p:nvSpPr>
        <p:spPr>
          <a:xfrm flipH="1" rot="5400000">
            <a:off x="3708596" y="2756642"/>
            <a:ext cx="6858000" cy="1344715"/>
          </a:xfrm>
          <a:custGeom>
            <a:rect b="b" l="l" r="r" t="t"/>
            <a:pathLst>
              <a:path extrusionOk="0" h="8000" w="10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descr="Изображение выглядит как текст, снимок экрана, графический дизайн, дизайн&#10;&#10;Автоматически созданное описание" id="328" name="Google Shape;32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07393" y="-6978"/>
            <a:ext cx="5068457" cy="6925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5"/>
          <p:cNvPicPr preferRelativeResize="0"/>
          <p:nvPr/>
        </p:nvPicPr>
        <p:blipFill rotWithShape="1">
          <a:blip r:embed="rId3">
            <a:alphaModFix/>
          </a:blip>
          <a:srcRect b="0" l="3644" r="0" t="0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5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9B6BF2">
                  <a:alpha val="6666"/>
                </a:srgbClr>
              </a:gs>
              <a:gs pos="36000">
                <a:srgbClr val="9B6BF2">
                  <a:alpha val="5882"/>
                </a:srgbClr>
              </a:gs>
              <a:gs pos="69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15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5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Почтовая плата с процессором" id="340" name="Google Shape;340;p15"/>
          <p:cNvPicPr preferRelativeResize="0"/>
          <p:nvPr/>
        </p:nvPicPr>
        <p:blipFill rotWithShape="1">
          <a:blip r:embed="rId7">
            <a:alphaModFix amt="40000"/>
          </a:blip>
          <a:srcRect b="0" l="4851" r="4239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5"/>
          <p:cNvSpPr txBox="1"/>
          <p:nvPr>
            <p:ph type="title"/>
          </p:nvPr>
        </p:nvSpPr>
        <p:spPr>
          <a:xfrm>
            <a:off x="2685359" y="2008094"/>
            <a:ext cx="6819805" cy="28365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600"/>
              <a:buFont typeface="Century Gothic"/>
              <a:buNone/>
            </a:pPr>
            <a:r>
              <a:rPr lang="en-US" sz="9600">
                <a:solidFill>
                  <a:srgbClr val="FFFF00"/>
                </a:solidFill>
              </a:rPr>
              <a:t>Прототип </a:t>
            </a:r>
            <a:r>
              <a:rPr lang="en-US" sz="9650">
                <a:solidFill>
                  <a:srgbClr val="FFFF00"/>
                </a:solidFill>
              </a:rPr>
              <a:t>в </a:t>
            </a:r>
            <a:r>
              <a:rPr i="1" lang="en-US" sz="9650">
                <a:solidFill>
                  <a:srgbClr val="00FFEA"/>
                </a:solidFill>
              </a:rPr>
              <a:t>Figma</a:t>
            </a:r>
            <a:endParaRPr/>
          </a:p>
        </p:txBody>
      </p:sp>
      <p:sp>
        <p:nvSpPr>
          <p:cNvPr id="342" name="Google Shape;342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900">
        <p14:warp dir="ou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6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6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A89DCA">
                  <a:alpha val="6666"/>
                </a:srgbClr>
              </a:gs>
              <a:gs pos="36000">
                <a:srgbClr val="A89DCA">
                  <a:alpha val="5882"/>
                </a:srgbClr>
              </a:gs>
              <a:gs pos="69000">
                <a:srgbClr val="A89DCA">
                  <a:alpha val="0"/>
                </a:srgbClr>
              </a:gs>
              <a:gs pos="100000">
                <a:srgbClr val="A89DCA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16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6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Google Shape;353;p16"/>
          <p:cNvCxnSpPr/>
          <p:nvPr/>
        </p:nvCxnSpPr>
        <p:spPr>
          <a:xfrm>
            <a:off x="4356687" y="1930986"/>
            <a:ext cx="0" cy="3200400"/>
          </a:xfrm>
          <a:prstGeom prst="straightConnector1">
            <a:avLst/>
          </a:prstGeom>
          <a:noFill/>
          <a:ln cap="sq" cmpd="sng" w="15875">
            <a:solidFill>
              <a:srgbClr val="7F6BB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p16"/>
          <p:cNvSpPr txBox="1"/>
          <p:nvPr>
            <p:ph type="title"/>
          </p:nvPr>
        </p:nvSpPr>
        <p:spPr>
          <a:xfrm>
            <a:off x="4654295" y="1266958"/>
            <a:ext cx="6808362" cy="45284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800"/>
              <a:buFont typeface="Arial"/>
              <a:buNone/>
            </a:pPr>
            <a:r>
              <a:rPr lang="en-US" sz="8800">
                <a:latin typeface="Arial"/>
                <a:ea typeface="Arial"/>
                <a:cs typeface="Arial"/>
                <a:sym typeface="Arial"/>
              </a:rPr>
              <a:t>Жизненный </a:t>
            </a:r>
            <a:br>
              <a:rPr lang="en-US" sz="8800">
                <a:latin typeface="Arial"/>
                <a:ea typeface="Arial"/>
                <a:cs typeface="Arial"/>
                <a:sym typeface="Arial"/>
              </a:rPr>
            </a:br>
            <a:r>
              <a:rPr lang="en-US" sz="8800">
                <a:latin typeface="Arial"/>
                <a:ea typeface="Arial"/>
                <a:cs typeface="Arial"/>
                <a:sym typeface="Arial"/>
              </a:rPr>
              <a:t>цикл </a:t>
            </a:r>
            <a:br>
              <a:rPr lang="en-US" sz="8800">
                <a:latin typeface="Arial"/>
                <a:ea typeface="Arial"/>
                <a:cs typeface="Arial"/>
                <a:sym typeface="Arial"/>
              </a:rPr>
            </a:br>
            <a:r>
              <a:rPr lang="en-US" sz="8800">
                <a:solidFill>
                  <a:srgbClr val="DEFFF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</a:t>
            </a:r>
            <a:endParaRPr sz="4800">
              <a:solidFill>
                <a:srgbClr val="DEFFF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, диаграмма, круг, снимок экрана&#10;&#10;Автоматически созданное описание" id="359" name="Google Shape;359;p17"/>
          <p:cNvPicPr preferRelativeResize="0"/>
          <p:nvPr/>
        </p:nvPicPr>
        <p:blipFill rotWithShape="1">
          <a:blip r:embed="rId4">
            <a:alphaModFix/>
          </a:blip>
          <a:srcRect b="5872" l="0" r="0" t="62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 txBox="1"/>
          <p:nvPr>
            <p:ph idx="1" type="body"/>
          </p:nvPr>
        </p:nvSpPr>
        <p:spPr>
          <a:xfrm>
            <a:off x="786" y="3031"/>
            <a:ext cx="12187540" cy="6856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1600"/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1.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  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Собираются требования у заказчика. Анализируется работа конкурентов, изучается существующая документация, анализируется обратная связь от пользователей и т.д.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2. </a:t>
            </a:r>
            <a:r>
              <a:rPr lang="en-US"/>
              <a:t> 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Формируется документ, в к-ром прописывают: требования к функционалу, который планиру</a:t>
            </a:r>
            <a:r>
              <a:rPr lang="en-US">
                <a:solidFill>
                  <a:srgbClr val="00FFE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ется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разработать; процессы в их нынешнем состоянии и то, к какому виду они должны прийти после разработки. Также бизнес-аналитик в команде с дизайнером документирует прототип решения для ПО. 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3.</a:t>
            </a:r>
            <a:r>
              <a:rPr lang="en-US"/>
              <a:t>  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После документирования команда договаривается, как должны формироваться и храниться данные внутри информационной системы. Вся дальнейшая разработка опирается на архитектуру. Без хорошо спроектированной архитектуры сложно создать качественный продукт.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4.</a:t>
            </a:r>
            <a:r>
              <a:rPr lang="en-US"/>
              <a:t>  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Код пишут разработчики на основании документации, описанной аналитиком. На этом этапе разработчики, опираясь на прототипы, создают интерфейсы, в которых будут работать пользователи, формируют структуру хранения данных, прописывают логику автоматических операций, прокладывают пути обмена данными с другими системами.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5.</a:t>
            </a:r>
            <a:r>
              <a:rPr lang="en-US"/>
              <a:t>  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Тестирование системы — это комплексная проверка её алгоритмов на: корректную работу в разных операционных системах, браузерах, устройствах; соответствие полученного результата ожиданиям. В тестировании участвует инженер по тестированию. Все найденные несоответствия или слепые зоны тестировщик подробно описывает и обсуждает с аналитиком. В случае если работа функциональности отличается от указанной логики в требованиях, тестировщик «откатывает» задачу обратно на этап разработки.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-US"/>
              <a:t>6. </a:t>
            </a:r>
            <a:r>
              <a:rPr lang="en-US"/>
              <a:t> 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Внедрение системы — это обучение пользователей, выдача учётных записей и поддержка пользователей в начале работы с системой.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00FFE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Жизненный цикл может воспроизводиться несколько раз.</a:t>
            </a:r>
            <a:endParaRPr>
              <a:solidFill>
                <a:srgbClr val="00FFE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, диаграмма, линия, График&#10;&#10;Автоматически созданное описание" id="369" name="Google Shape;369;p19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10" y="-48039"/>
            <a:ext cx="4445292" cy="3423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диаграмма, График, линия&#10;&#10;Автоматически созданное описание" id="370" name="Google Shape;3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7" y="3426555"/>
            <a:ext cx="4438918" cy="3428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диаграмма, линия, График&#10;&#10;Автоматически созданное описание" id="371" name="Google Shape;37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1061" y="3426555"/>
            <a:ext cx="3558861" cy="3428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диаграмма, линия, График&#10;&#10;Автоматически созданное описание" id="372" name="Google Shape;37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9150" y="3426554"/>
            <a:ext cx="4181340" cy="3428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диаграмма, линия, График&#10;&#10;Автоматически созданное описание" id="373" name="Google Shape;37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77555" y="-46560"/>
            <a:ext cx="4181340" cy="3417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диаграмма, линия, График&#10;&#10;Автоматически созданное описание" id="374" name="Google Shape;374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2417" y="-46560"/>
            <a:ext cx="3558861" cy="3417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"/>
          <p:cNvSpPr/>
          <p:nvPr/>
        </p:nvSpPr>
        <p:spPr>
          <a:xfrm flipH="1">
            <a:off x="9351010" y="0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3F3F3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-3175" y="0"/>
            <a:ext cx="9700459" cy="6858001"/>
          </a:xfrm>
          <a:custGeom>
            <a:rect b="b" l="l" r="r" t="t"/>
            <a:pathLst>
              <a:path extrusionOk="0" h="6858001" w="9700459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"/>
          <p:cNvSpPr txBox="1"/>
          <p:nvPr>
            <p:ph idx="1" type="subTitle"/>
          </p:nvPr>
        </p:nvSpPr>
        <p:spPr>
          <a:xfrm>
            <a:off x="146110" y="140985"/>
            <a:ext cx="9731798" cy="6581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80"/>
              <a:buFont typeface="Arial"/>
              <a:buChar char="•"/>
            </a:pPr>
            <a:r>
              <a:rPr lang="en-US" sz="3600" u="sng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ПРОБЛЕМА</a:t>
            </a: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 </a:t>
            </a:r>
            <a:endParaRPr sz="3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880"/>
              <a:buNone/>
            </a:pP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К</a:t>
            </a:r>
            <a:r>
              <a:rPr lang="en-US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ИЛОМЕТРОВАЯ 30-МИНУТНАЯ ОЧЕРЕДЬ В СТОЛОВОЙ </a:t>
            </a: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       </a:t>
            </a:r>
            <a:endParaRPr sz="3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002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Arial"/>
              <a:buNone/>
            </a:pPr>
            <a:r>
              <a:t/>
            </a:r>
            <a:endParaRPr sz="3600" u="sng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Arial"/>
              <a:buChar char="•"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3600" u="sng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НАЗВАНИЕ ПРОЕКТА</a:t>
            </a: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 </a:t>
            </a:r>
            <a:endParaRPr sz="3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880"/>
              <a:buNone/>
            </a:pP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"О</a:t>
            </a:r>
            <a:r>
              <a:rPr lang="en-US" sz="3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НЛАЙН</a:t>
            </a: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СТОЛОВКА</a:t>
            </a: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" / "M</a:t>
            </a:r>
            <a:r>
              <a:rPr lang="en-US" sz="3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OBILE</a:t>
            </a: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5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СТОЛОВК</a:t>
            </a: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А"</a:t>
            </a:r>
            <a:endParaRPr sz="3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002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80"/>
              <a:buFont typeface="Arial"/>
              <a:buNone/>
            </a:pPr>
            <a:r>
              <a:t/>
            </a:r>
            <a:endParaRPr sz="3600" u="sng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Arial"/>
              <a:buChar char="•"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n-US" sz="3600" u="sng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ЦЕЛЬ ПРОЕКТА</a:t>
            </a: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 </a:t>
            </a:r>
            <a:endParaRPr sz="36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880"/>
              <a:buNone/>
            </a:pP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Р</a:t>
            </a:r>
            <a:r>
              <a:rPr lang="en-US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АЗРАБОТАТЬ МОБИЛЬНОЕ ПРИЛОЖЕНИЕ, В КОТОРОМ МОЖНО БУДЕТ ЗАКАЗЫВАТЬ ЕДУ ОНЛАЙН</a:t>
            </a: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 sz="3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 sz="3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0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0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F6BB1">
                  <a:alpha val="6666"/>
                </a:srgbClr>
              </a:gs>
              <a:gs pos="36000">
                <a:srgbClr val="7F6BB1">
                  <a:alpha val="5882"/>
                </a:srgbClr>
              </a:gs>
              <a:gs pos="69000">
                <a:srgbClr val="7F6BB1">
                  <a:alpha val="0"/>
                </a:srgbClr>
              </a:gs>
              <a:gs pos="100000">
                <a:srgbClr val="7F6BB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20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0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текст, Мультфильм, графическая вставка, рисунок&#10;&#10;Автоматически созданное описание" id="385" name="Google Shape;385;p20"/>
          <p:cNvPicPr preferRelativeResize="0"/>
          <p:nvPr>
            <p:ph idx="1" type="body"/>
          </p:nvPr>
        </p:nvPicPr>
        <p:blipFill rotWithShape="1">
          <a:blip r:embed="rId8">
            <a:alphaModFix amt="25000"/>
          </a:blip>
          <a:srcRect b="0" l="0" r="9091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0"/>
          <p:cNvSpPr txBox="1"/>
          <p:nvPr>
            <p:ph type="title"/>
          </p:nvPr>
        </p:nvSpPr>
        <p:spPr>
          <a:xfrm>
            <a:off x="1680842" y="1769772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D8F"/>
              </a:buClr>
              <a:buSzPts val="8500"/>
              <a:buFont typeface="Arial"/>
              <a:buNone/>
            </a:pPr>
            <a:r>
              <a:rPr i="1" lang="en-US" sz="8500">
                <a:solidFill>
                  <a:srgbClr val="FFFD8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8500">
                <a:solidFill>
                  <a:srgbClr val="FFFD8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i="1" lang="en-US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основных </a:t>
            </a:r>
            <a:r>
              <a:rPr lang="en-US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моделей разработки</a:t>
            </a:r>
            <a:r>
              <a:rPr lang="en-US" sz="8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0">
                <a:solidFill>
                  <a:srgbClr val="C4FFFA"/>
                </a:solidFill>
                <a:latin typeface="Arial"/>
                <a:ea typeface="Arial"/>
                <a:cs typeface="Arial"/>
                <a:sym typeface="Arial"/>
              </a:rPr>
              <a:t>ПО</a:t>
            </a:r>
            <a:endParaRPr sz="8000">
              <a:solidFill>
                <a:srgbClr val="C4FF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, снимок экрана, Шрифт, логотип&#10;&#10;Автоматически созданное описание" id="392" name="Google Shape;392;p21"/>
          <p:cNvPicPr preferRelativeResize="0"/>
          <p:nvPr/>
        </p:nvPicPr>
        <p:blipFill rotWithShape="1">
          <a:blip r:embed="rId4">
            <a:alphaModFix/>
          </a:blip>
          <a:srcRect b="1" l="9120" r="14435" t="0"/>
          <a:stretch/>
        </p:blipFill>
        <p:spPr>
          <a:xfrm>
            <a:off x="5263488" y="652531"/>
            <a:ext cx="6924756" cy="620761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2745"/>
              </a:srgbClr>
            </a:outerShdw>
          </a:effectLst>
        </p:spPr>
      </p:pic>
      <p:sp>
        <p:nvSpPr>
          <p:cNvPr id="393" name="Google Shape;393;p21"/>
          <p:cNvSpPr txBox="1"/>
          <p:nvPr>
            <p:ph type="title"/>
          </p:nvPr>
        </p:nvSpPr>
        <p:spPr>
          <a:xfrm>
            <a:off x="4987" y="38985"/>
            <a:ext cx="5254741" cy="944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/>
              <a:t>1. </a:t>
            </a:r>
            <a:r>
              <a:rPr lang="en-US" sz="2400"/>
              <a:t>«</a:t>
            </a:r>
            <a:r>
              <a:rPr lang="en-US" sz="3200">
                <a:solidFill>
                  <a:schemeClr val="lt1"/>
                </a:solidFill>
              </a:rPr>
              <a:t>Waterfall Model</a:t>
            </a:r>
            <a:r>
              <a:rPr lang="en-US" sz="2400"/>
              <a:t>»</a:t>
            </a:r>
            <a:r>
              <a:rPr lang="en-US" sz="2800"/>
              <a:t> </a:t>
            </a:r>
            <a:r>
              <a:rPr lang="en-US" sz="2400"/>
              <a:t>(</a:t>
            </a:r>
            <a:r>
              <a:rPr i="1" lang="en-US" sz="2000">
                <a:solidFill>
                  <a:srgbClr val="90F0E3"/>
                </a:solidFill>
              </a:rPr>
              <a:t>каскадная модель</a:t>
            </a:r>
            <a:r>
              <a:rPr i="1" lang="en-US" sz="2000"/>
              <a:t> </a:t>
            </a:r>
            <a:r>
              <a:rPr i="1" lang="en-US" sz="2000">
                <a:solidFill>
                  <a:srgbClr val="D8D8D8"/>
                </a:solidFill>
              </a:rPr>
              <a:t>или </a:t>
            </a:r>
            <a:r>
              <a:rPr i="1" lang="en-US" sz="2000"/>
              <a:t>«</a:t>
            </a:r>
            <a:r>
              <a:rPr i="1" lang="en-US" sz="2000">
                <a:solidFill>
                  <a:srgbClr val="90F0E3"/>
                </a:solidFill>
              </a:rPr>
              <a:t>водопад</a:t>
            </a:r>
            <a:r>
              <a:rPr i="1" lang="en-US" sz="2000"/>
              <a:t>»</a:t>
            </a:r>
            <a:r>
              <a:rPr lang="en-US" sz="2400"/>
              <a:t>)</a:t>
            </a:r>
            <a:br>
              <a:rPr lang="en-US" sz="2400"/>
            </a:br>
            <a:endParaRPr sz="2800"/>
          </a:p>
        </p:txBody>
      </p:sp>
      <p:sp>
        <p:nvSpPr>
          <p:cNvPr id="394" name="Google Shape;394;p21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1"/>
          <p:cNvSpPr txBox="1"/>
          <p:nvPr>
            <p:ph idx="1" type="body"/>
          </p:nvPr>
        </p:nvSpPr>
        <p:spPr>
          <a:xfrm>
            <a:off x="3757" y="989528"/>
            <a:ext cx="5856985" cy="5870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Подразумевает последовательное  прохождение стадий, каждая из которых должна завершиться полностью до начала следующей. 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 sz="2200"/>
              <a:t> </a:t>
            </a:r>
            <a:r>
              <a:rPr lang="en-US" sz="2100">
                <a:solidFill>
                  <a:srgbClr val="00FF55"/>
                </a:solidFill>
              </a:rPr>
              <a:t>+</a:t>
            </a:r>
            <a:r>
              <a:rPr lang="en-US" sz="2200"/>
              <a:t>   </a:t>
            </a:r>
            <a:r>
              <a:rPr lang="en-US" sz="2600" u="sng">
                <a:solidFill>
                  <a:srgbClr val="FFFFFF"/>
                </a:solidFill>
              </a:rPr>
              <a:t>Плюсы</a:t>
            </a:r>
            <a:r>
              <a:rPr b="1" lang="en-US" sz="2200">
                <a:solidFill>
                  <a:srgbClr val="00FF55"/>
                </a:solidFill>
              </a:rPr>
              <a:t>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Проста в управлении и понимании;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Хорошо подходит для проектов с чёткими требованиями и стабильной спецификацией;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Все этапы проекта определены заранее;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Хорошо подходит для проектов, где важен строгий контроль и документация.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 sz="2200"/>
              <a:t> </a:t>
            </a:r>
            <a:r>
              <a:rPr lang="en-US" sz="2200">
                <a:solidFill>
                  <a:srgbClr val="FF0000"/>
                </a:solidFill>
              </a:rPr>
              <a:t>-</a:t>
            </a:r>
            <a:r>
              <a:rPr lang="en-US" sz="2200"/>
              <a:t>   </a:t>
            </a:r>
            <a:r>
              <a:rPr lang="en-US" sz="2600" u="sng"/>
              <a:t>Минусы</a:t>
            </a:r>
            <a:r>
              <a:rPr b="1" lang="en-US" sz="2200">
                <a:solidFill>
                  <a:srgbClr val="FF0000"/>
                </a:solidFill>
              </a:rPr>
              <a:t>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/>
              <a:t>Не гибкая при изменении требований;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/>
              <a:t>Сложно реагировать на обратную связь пользователя;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/>
              <a:t>Длительные циклы разработки, результат виден только в конце проекта.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, снимок экрана, Шрифт, диаграмма&#10;&#10;Автоматически созданное описание" id="400" name="Google Shape;400;p22"/>
          <p:cNvPicPr preferRelativeResize="0"/>
          <p:nvPr/>
        </p:nvPicPr>
        <p:blipFill rotWithShape="1">
          <a:blip r:embed="rId4">
            <a:alphaModFix/>
          </a:blip>
          <a:srcRect b="1188" l="0" r="1" t="0"/>
          <a:stretch/>
        </p:blipFill>
        <p:spPr>
          <a:xfrm>
            <a:off x="5694333" y="1190221"/>
            <a:ext cx="6493910" cy="564524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2745"/>
              </a:srgbClr>
            </a:outerShdw>
          </a:effectLst>
        </p:spPr>
      </p:pic>
      <p:sp>
        <p:nvSpPr>
          <p:cNvPr id="401" name="Google Shape;401;p22"/>
          <p:cNvSpPr txBox="1"/>
          <p:nvPr>
            <p:ph type="title"/>
          </p:nvPr>
        </p:nvSpPr>
        <p:spPr>
          <a:xfrm>
            <a:off x="1131887" y="248232"/>
            <a:ext cx="3377965" cy="937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 sz="4000"/>
              <a:t>2.</a:t>
            </a:r>
            <a:r>
              <a:rPr lang="en-US" sz="4800"/>
              <a:t> </a:t>
            </a:r>
            <a:r>
              <a:rPr lang="en-US" sz="4000"/>
              <a:t>«</a:t>
            </a:r>
            <a:r>
              <a:rPr lang="en-US" sz="4800" u="sng">
                <a:solidFill>
                  <a:schemeClr val="lt1"/>
                </a:solidFill>
              </a:rPr>
              <a:t>V-Model</a:t>
            </a:r>
            <a:r>
              <a:rPr lang="en-US" sz="4000"/>
              <a:t>»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br>
              <a:rPr lang="en-US" sz="3100"/>
            </a:br>
            <a:endParaRPr sz="3100"/>
          </a:p>
        </p:txBody>
      </p:sp>
      <p:sp>
        <p:nvSpPr>
          <p:cNvPr id="402" name="Google Shape;402;p22"/>
          <p:cNvSpPr txBox="1"/>
          <p:nvPr>
            <p:ph idx="1" type="body"/>
          </p:nvPr>
        </p:nvSpPr>
        <p:spPr>
          <a:xfrm>
            <a:off x="3756" y="1033231"/>
            <a:ext cx="5912197" cy="5823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Унаследовав от каскадной модели структуру «шаг за шагом», V-образная модель применима к системам, которым особенно важно бесперебойное функционирование. Особенностью модели можно считать то, что она направлена на тщательную проверку и тестирование продукта, находящегося уже на первоначальных стадиях проектирования.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/>
              <a:t> </a:t>
            </a:r>
            <a:r>
              <a:rPr lang="en-US" sz="2100">
                <a:solidFill>
                  <a:srgbClr val="00FF55"/>
                </a:solidFill>
              </a:rPr>
              <a:t>+</a:t>
            </a:r>
            <a:r>
              <a:rPr lang="en-US"/>
              <a:t>   </a:t>
            </a:r>
            <a:r>
              <a:rPr lang="en-US" sz="2600" u="sng"/>
              <a:t>Плюсы</a:t>
            </a:r>
            <a:r>
              <a:rPr b="1" lang="en-US">
                <a:solidFill>
                  <a:srgbClr val="00FF55"/>
                </a:solidFill>
              </a:rPr>
              <a:t>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Хорошо структурированная и прозрачная;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Каждый этап разработки сопровождается этапом тестирования;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Улучшенное качество продукта благодаря раннему тестированию.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/>
              <a:t> </a:t>
            </a:r>
            <a:r>
              <a:rPr lang="en-US" sz="2200">
                <a:solidFill>
                  <a:srgbClr val="FF0000"/>
                </a:solidFill>
              </a:rPr>
              <a:t>-</a:t>
            </a:r>
            <a:r>
              <a:rPr lang="en-US"/>
              <a:t>   </a:t>
            </a:r>
            <a:r>
              <a:rPr lang="en-US" sz="2600" u="sng"/>
              <a:t>Минусы</a:t>
            </a:r>
            <a:r>
              <a:rPr b="1" lang="en-US">
                <a:solidFill>
                  <a:srgbClr val="FF0000"/>
                </a:solidFill>
              </a:rPr>
              <a:t>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/>
              <a:t>Не гибкая при изменении требований;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/>
              <a:t>Сложно внедрять изменения после начала разработки</a:t>
            </a:r>
            <a:r>
              <a:rPr lang="en-US" sz="1800"/>
              <a:t>.</a:t>
            </a:r>
            <a:endParaRPr/>
          </a:p>
          <a:p>
            <a:pPr indent="-24892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"/>
          <p:cNvSpPr txBox="1"/>
          <p:nvPr>
            <p:ph type="title"/>
          </p:nvPr>
        </p:nvSpPr>
        <p:spPr>
          <a:xfrm>
            <a:off x="58648" y="1387"/>
            <a:ext cx="5674696" cy="937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 sz="3600"/>
              <a:t>3.</a:t>
            </a:r>
            <a:r>
              <a:rPr lang="en-US" sz="4800"/>
              <a:t> </a:t>
            </a:r>
            <a:r>
              <a:rPr lang="en-US" sz="3100">
                <a:solidFill>
                  <a:srgbClr val="EBEBEB"/>
                </a:solidFill>
              </a:rPr>
              <a:t>«</a:t>
            </a:r>
            <a:r>
              <a:rPr lang="en-US" sz="4000">
                <a:solidFill>
                  <a:schemeClr val="lt1"/>
                </a:solidFill>
              </a:rPr>
              <a:t>Incremental Model</a:t>
            </a:r>
            <a:r>
              <a:rPr lang="en-US" sz="3100">
                <a:solidFill>
                  <a:srgbClr val="EBEBEB"/>
                </a:solidFill>
              </a:rPr>
              <a:t>»</a:t>
            </a:r>
            <a:r>
              <a:rPr lang="en-US" sz="4000">
                <a:solidFill>
                  <a:srgbClr val="EBEBEB"/>
                </a:solidFill>
              </a:rPr>
              <a:t> </a:t>
            </a:r>
            <a:r>
              <a:rPr lang="en-US" sz="2700">
                <a:solidFill>
                  <a:srgbClr val="EBEBEB"/>
                </a:solidFill>
              </a:rPr>
              <a:t>(</a:t>
            </a:r>
            <a:r>
              <a:rPr i="1" lang="en-US" sz="2700">
                <a:solidFill>
                  <a:srgbClr val="D8D8D8"/>
                </a:solidFill>
              </a:rPr>
              <a:t>инкрементная</a:t>
            </a:r>
            <a:r>
              <a:rPr i="1" lang="en-US" sz="2700">
                <a:solidFill>
                  <a:srgbClr val="90F0E3"/>
                </a:solidFill>
              </a:rPr>
              <a:t> </a:t>
            </a:r>
            <a:r>
              <a:rPr i="1" lang="en-US" sz="2700">
                <a:solidFill>
                  <a:srgbClr val="D8D8D8"/>
                </a:solidFill>
              </a:rPr>
              <a:t>модель</a:t>
            </a:r>
            <a:r>
              <a:rPr lang="en-US" sz="2700">
                <a:solidFill>
                  <a:srgbClr val="EBEBEB"/>
                </a:solidFill>
              </a:rPr>
              <a:t>)</a:t>
            </a:r>
            <a:endParaRPr sz="2700">
              <a:solidFill>
                <a:srgbClr val="EBEBE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br>
              <a:rPr lang="en-US" sz="3100"/>
            </a:br>
            <a:endParaRPr sz="3100"/>
          </a:p>
        </p:txBody>
      </p:sp>
      <p:pic>
        <p:nvPicPr>
          <p:cNvPr descr="Изображение выглядит как текст, Шрифт, снимок экрана, Графика&#10;&#10;Автоматически созданное описание" id="408" name="Google Shape;40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3245" y="1168092"/>
            <a:ext cx="6456608" cy="569164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3"/>
          <p:cNvSpPr txBox="1"/>
          <p:nvPr>
            <p:ph idx="1" type="body"/>
          </p:nvPr>
        </p:nvSpPr>
        <p:spPr>
          <a:xfrm>
            <a:off x="3756" y="1033231"/>
            <a:ext cx="5998056" cy="5823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Инкрементные модели используются там, где отдельные запросы на изменение ясны, могут быть легко формализованы и реализованы. Её применяли для создания читалки DefView, а следом и сети электронных библиотек Vivaldi.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600"/>
              <a:buChar char="►"/>
            </a:pPr>
            <a:r>
              <a:rPr lang="en-US"/>
              <a:t> </a:t>
            </a:r>
            <a:r>
              <a:rPr lang="en-US" sz="1900">
                <a:solidFill>
                  <a:srgbClr val="00FF55"/>
                </a:solidFill>
              </a:rPr>
              <a:t>+   </a:t>
            </a:r>
            <a:r>
              <a:rPr lang="en-US" sz="2400" u="sng"/>
              <a:t>Плюсы</a:t>
            </a:r>
            <a:r>
              <a:rPr b="1" lang="en-US">
                <a:solidFill>
                  <a:srgbClr val="00FF55"/>
                </a:solidFill>
              </a:rPr>
              <a:t>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b="1" lang="en-US" sz="1600"/>
              <a:t> - </a:t>
            </a:r>
            <a:r>
              <a:rPr lang="en-US" sz="1800"/>
              <a:t>Быстрое начало работы</a:t>
            </a:r>
            <a:r>
              <a:rPr lang="en-US" sz="1600"/>
              <a:t> </a:t>
            </a:r>
            <a:r>
              <a:rPr i="1" lang="en-US" sz="1200"/>
              <a:t>(1-ые инкрем-ы могут быть разраб. быстро, что позвол. нач. исп-ие баз. функц. прилож-я);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b="1" lang="en-US" sz="1600"/>
              <a:t> - </a:t>
            </a:r>
            <a:r>
              <a:rPr lang="en-US" sz="1800"/>
              <a:t>Постоянное улучшение</a:t>
            </a:r>
            <a:r>
              <a:rPr b="1" lang="en-US" sz="1600"/>
              <a:t> </a:t>
            </a:r>
            <a:r>
              <a:rPr i="1" lang="en-US" sz="1200"/>
              <a:t>(кажд. нов. инкрем. доб. нов. функц. и возможн. к пред. верс.);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b="1" lang="en-US" sz="1600"/>
              <a:t> - </a:t>
            </a:r>
            <a:r>
              <a:rPr lang="en-US" sz="1800"/>
              <a:t>Постепенное развертывание</a:t>
            </a:r>
            <a:r>
              <a:rPr i="1" lang="en-US" sz="1200"/>
              <a:t>;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280"/>
              <a:buNone/>
            </a:pPr>
            <a:r>
              <a:rPr b="1" lang="en-US" sz="1600"/>
              <a:t> - </a:t>
            </a:r>
            <a:r>
              <a:rPr lang="en-US" sz="1800"/>
              <a:t>Легкость тестирования и отладки</a:t>
            </a:r>
            <a:endParaRPr sz="18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600"/>
              <a:buChar char="►"/>
            </a:pPr>
            <a:r>
              <a:rPr lang="en-US"/>
              <a:t> </a:t>
            </a:r>
            <a:r>
              <a:rPr lang="en-US">
                <a:solidFill>
                  <a:srgbClr val="FF0000"/>
                </a:solidFill>
              </a:rPr>
              <a:t>-   </a:t>
            </a:r>
            <a:r>
              <a:rPr lang="en-US" sz="2400" u="sng"/>
              <a:t>Минусы</a:t>
            </a:r>
            <a:r>
              <a:rPr b="1" lang="en-US">
                <a:solidFill>
                  <a:srgbClr val="FF0000"/>
                </a:solidFill>
              </a:rPr>
              <a:t>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Font typeface="Arial "/>
              <a:buChar char="•"/>
            </a:pPr>
            <a:r>
              <a:rPr lang="en-US" sz="1800"/>
              <a:t>Необходимость в планировании</a:t>
            </a:r>
            <a:r>
              <a:rPr i="1" lang="en-US" sz="1200"/>
              <a:t>;</a:t>
            </a:r>
            <a:endParaRPr sz="18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Font typeface="Arial "/>
              <a:buChar char="•"/>
            </a:pPr>
            <a:r>
              <a:rPr lang="en-US" sz="1800"/>
              <a:t>Сложность интеграции</a:t>
            </a:r>
            <a:r>
              <a:rPr i="1" lang="en-US" sz="1200"/>
              <a:t>;</a:t>
            </a:r>
            <a:endParaRPr sz="18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Font typeface="Arial "/>
              <a:buChar char="•"/>
            </a:pPr>
            <a:r>
              <a:rPr lang="en-US" sz="1800"/>
              <a:t>Возможное появление избыточной функциональности</a:t>
            </a:r>
            <a:r>
              <a:rPr lang="en-US" sz="1400"/>
              <a:t> </a:t>
            </a:r>
            <a:r>
              <a:rPr lang="en-US" sz="1200"/>
              <a:t>(е</a:t>
            </a:r>
            <a:r>
              <a:rPr i="1" lang="en-US" sz="1200"/>
              <a:t>сли планирование инкрементов неоправданно сложно, это может привести к избыточной функциональности</a:t>
            </a:r>
            <a:r>
              <a:rPr lang="en-US" sz="1200"/>
              <a:t>)</a:t>
            </a:r>
            <a:endParaRPr b="1" sz="1200"/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"/>
          <p:cNvSpPr txBox="1"/>
          <p:nvPr>
            <p:ph type="title"/>
          </p:nvPr>
        </p:nvSpPr>
        <p:spPr>
          <a:xfrm>
            <a:off x="4985" y="1387"/>
            <a:ext cx="5739091" cy="1023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 sz="3600"/>
              <a:t>4.</a:t>
            </a:r>
            <a:r>
              <a:rPr lang="en-US" sz="4400"/>
              <a:t> </a:t>
            </a:r>
            <a:r>
              <a:rPr lang="en-US" sz="3600"/>
              <a:t>«</a:t>
            </a:r>
            <a:r>
              <a:rPr lang="en-US" sz="4000">
                <a:solidFill>
                  <a:schemeClr val="lt1"/>
                </a:solidFill>
              </a:rPr>
              <a:t>RAD Model</a:t>
            </a:r>
            <a:r>
              <a:rPr lang="en-US" sz="3600"/>
              <a:t>»</a:t>
            </a:r>
            <a:r>
              <a:rPr lang="en-US" sz="4000"/>
              <a:t> </a:t>
            </a:r>
            <a:br>
              <a:rPr lang="en-US" sz="4000"/>
            </a:br>
            <a:r>
              <a:rPr lang="en-US" sz="2200"/>
              <a:t>(</a:t>
            </a:r>
            <a:r>
              <a:rPr i="1" lang="en-US" sz="2200">
                <a:solidFill>
                  <a:srgbClr val="D8D8D8"/>
                </a:solidFill>
              </a:rPr>
              <a:t>rapid application development model</a:t>
            </a:r>
            <a:r>
              <a:rPr lang="en-US" sz="2200"/>
              <a:t>)</a:t>
            </a:r>
            <a:r>
              <a:rPr lang="en-US" sz="1300"/>
              <a:t>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br>
              <a:rPr lang="en-US" sz="3100"/>
            </a:br>
            <a:endParaRPr sz="3100"/>
          </a:p>
        </p:txBody>
      </p:sp>
      <p:pic>
        <p:nvPicPr>
          <p:cNvPr descr="Изображение выглядит как текст, снимок экрана, Шрифт, круг&#10;&#10;Автоматически созданное описание" id="415" name="Google Shape;41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1808" y="1437351"/>
            <a:ext cx="6038045" cy="529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4"/>
          <p:cNvSpPr txBox="1"/>
          <p:nvPr>
            <p:ph idx="1" type="body"/>
          </p:nvPr>
        </p:nvSpPr>
        <p:spPr>
          <a:xfrm>
            <a:off x="3756" y="1034671"/>
            <a:ext cx="6495017" cy="582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Разновидность инкрементной модели. В RAD-модели компоненты или функции разрабатываются несколькими высококвалифицированными командами параллельно, будто несколько мини-проектов. Временные рамки одного цикла жестко ограничены. Созданные модули затем интегрируются в один рабочий прототип. Синергия позволяет очень быстро предоставить клиенту для обозрения что-то рабочее с целью получения обратной связи и внесения изменений.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/>
              <a:t> </a:t>
            </a:r>
            <a:r>
              <a:rPr lang="en-US" sz="1900">
                <a:solidFill>
                  <a:srgbClr val="00FF55"/>
                </a:solidFill>
              </a:rPr>
              <a:t>+   </a:t>
            </a:r>
            <a:r>
              <a:rPr lang="en-US" sz="2800" u="sng"/>
              <a:t>Плюсы</a:t>
            </a:r>
            <a:r>
              <a:rPr b="1" lang="en-US">
                <a:solidFill>
                  <a:srgbClr val="00FF55"/>
                </a:solidFill>
              </a:rPr>
              <a:t>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Высокая скорость разработки </a:t>
            </a:r>
            <a:r>
              <a:rPr lang="en-US" sz="1600"/>
              <a:t>(</a:t>
            </a:r>
            <a:r>
              <a:rPr i="1" lang="en-US" sz="1600"/>
              <a:t>чтобы создавать приложения как можно быстрее</a:t>
            </a:r>
            <a:r>
              <a:rPr lang="en-US" sz="1600"/>
              <a:t>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Усиленное вовлечение заказчика и пользователей, что позволяет создавать приложение, соответствующее их потребностям</a:t>
            </a:r>
            <a:r>
              <a:rPr lang="en-US" sz="1600"/>
              <a:t>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 sz="1900"/>
              <a:t>Уменьшение рисков благодаря более ранним итерациям и тестированию.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/>
              <a:t> </a:t>
            </a:r>
            <a:r>
              <a:rPr lang="en-US">
                <a:solidFill>
                  <a:srgbClr val="FF0000"/>
                </a:solidFill>
              </a:rPr>
              <a:t>-   </a:t>
            </a:r>
            <a:r>
              <a:rPr lang="en-US" sz="2800" u="sng"/>
              <a:t>Минусы</a:t>
            </a:r>
            <a:r>
              <a:rPr b="1" lang="en-US">
                <a:solidFill>
                  <a:srgbClr val="FF0000"/>
                </a:solidFill>
              </a:rPr>
              <a:t>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 sz="1900"/>
              <a:t>Не подходит для крупных и сложных проектов, где требуется более строгий контроль и документация</a:t>
            </a:r>
            <a:r>
              <a:rPr lang="en-US" sz="1600"/>
              <a:t>;</a:t>
            </a:r>
            <a:endParaRPr sz="19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 sz="1900"/>
              <a:t>Может потребовать значительных ресурсов, так как участие заказчика и пользователей на ранних этапах требует времени и усилий</a:t>
            </a:r>
            <a:r>
              <a:rPr lang="en-US" sz="1600"/>
              <a:t>;</a:t>
            </a:r>
            <a:endParaRPr sz="19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 sz="1900"/>
              <a:t>Может быть сложно поддерживать и масштабировать созданные с использованием RAD приложения в будущем.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"/>
          <p:cNvSpPr txBox="1"/>
          <p:nvPr>
            <p:ph type="title"/>
          </p:nvPr>
        </p:nvSpPr>
        <p:spPr>
          <a:xfrm>
            <a:off x="4986" y="22852"/>
            <a:ext cx="8261204" cy="1163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 sz="3400"/>
              <a:t>5. </a:t>
            </a:r>
            <a:r>
              <a:rPr lang="en-US" sz="3600">
                <a:solidFill>
                  <a:srgbClr val="D8D8D8"/>
                </a:solidFill>
              </a:rPr>
              <a:t>«</a:t>
            </a:r>
            <a:r>
              <a:rPr lang="en-US" sz="4400">
                <a:solidFill>
                  <a:schemeClr val="lt1"/>
                </a:solidFill>
              </a:rPr>
              <a:t>Iterative Model</a:t>
            </a:r>
            <a:r>
              <a:rPr lang="en-US" sz="3600">
                <a:solidFill>
                  <a:srgbClr val="D8D8D8"/>
                </a:solidFill>
              </a:rPr>
              <a:t>»</a:t>
            </a:r>
            <a:r>
              <a:rPr lang="en-US">
                <a:solidFill>
                  <a:srgbClr val="C8C3BC"/>
                </a:solidFill>
              </a:rPr>
              <a:t> </a:t>
            </a:r>
            <a:br>
              <a:rPr lang="en-US">
                <a:solidFill>
                  <a:srgbClr val="C8C3BC"/>
                </a:solidFill>
              </a:rPr>
            </a:br>
            <a:r>
              <a:rPr lang="en-US" sz="2000">
                <a:solidFill>
                  <a:srgbClr val="F2F2F2"/>
                </a:solidFill>
              </a:rPr>
              <a:t>(</a:t>
            </a:r>
            <a:r>
              <a:rPr i="1" lang="en-US" sz="2200">
                <a:solidFill>
                  <a:srgbClr val="D8D8D8"/>
                </a:solidFill>
              </a:rPr>
              <a:t>итеративная модель</a:t>
            </a:r>
            <a:r>
              <a:rPr lang="en-US" sz="2000">
                <a:solidFill>
                  <a:srgbClr val="F2F2F2"/>
                </a:solidFill>
              </a:rPr>
              <a:t>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br>
              <a:rPr lang="en-US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br>
              <a:rPr lang="en-US" sz="3100"/>
            </a:br>
            <a:endParaRPr sz="3100"/>
          </a:p>
        </p:txBody>
      </p:sp>
      <p:pic>
        <p:nvPicPr>
          <p:cNvPr descr="Изображение выглядит как текст, снимок экрана, графический дизайн, дизайн&#10;&#10;Автоматически созданное описание" id="422" name="Google Shape;4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8146" y="1383642"/>
            <a:ext cx="6091707" cy="512102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5"/>
          <p:cNvSpPr txBox="1"/>
          <p:nvPr>
            <p:ph idx="1" type="body"/>
          </p:nvPr>
        </p:nvSpPr>
        <p:spPr>
          <a:xfrm>
            <a:off x="3756" y="1033231"/>
            <a:ext cx="6517922" cy="5823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rPr lang="en-US" sz="1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Итеративная модель жизненного цикла не требует для начала полной спецификации требований. Вместо этого, создание начинается с реализации части функционала, становящейся базой для определения дальнейших требований. Этот процесс повторяется. Версия может быть неидеальна, главное, чтобы она работала. Понимая конечную цель, мы стремимся к ней так, чтобы каждый шаг был результативен, а каждая версия — работоспособна. </a:t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25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 sz="1900">
                <a:solidFill>
                  <a:srgbClr val="00FF55"/>
                </a:solidFill>
              </a:rPr>
              <a:t> +   </a:t>
            </a:r>
            <a:r>
              <a:rPr lang="en-US" sz="2600" u="sng"/>
              <a:t>Плюсы</a:t>
            </a:r>
            <a:r>
              <a:rPr b="1" lang="en-US">
                <a:solidFill>
                  <a:srgbClr val="00FF55"/>
                </a:solidFill>
              </a:rPr>
              <a:t>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Быстрый вывод на рынок </a:t>
            </a:r>
            <a:r>
              <a:rPr lang="en-US" sz="1600"/>
              <a:t>(</a:t>
            </a:r>
            <a:r>
              <a:rPr i="1" lang="en-US" sz="1400"/>
              <a:t>позволяет быстрее выпускать MVP и получать feedback от user'ов</a:t>
            </a:r>
            <a:r>
              <a:rPr lang="en-US" sz="1600"/>
              <a:t>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Гибкость </a:t>
            </a:r>
            <a:r>
              <a:rPr lang="en-US" sz="1800"/>
              <a:t>и</a:t>
            </a:r>
            <a:r>
              <a:rPr lang="en-US"/>
              <a:t> Постоянное улучшение</a:t>
            </a:r>
            <a:r>
              <a:rPr lang="en-US" sz="1600"/>
              <a:t>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Прозрачность</a:t>
            </a:r>
            <a:r>
              <a:rPr lang="en-US" sz="1200"/>
              <a:t> (</a:t>
            </a:r>
            <a:r>
              <a:rPr i="1" lang="en-US" sz="1400"/>
              <a:t>заказчик может видеть промежуточные результаты и вносить коррективы на ранних этапах разработки</a:t>
            </a:r>
            <a:r>
              <a:rPr lang="en-US" sz="1200"/>
              <a:t>)</a:t>
            </a:r>
            <a:r>
              <a:rPr lang="en-US" sz="1600"/>
              <a:t>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/>
              <a:t>Снижение рисков</a:t>
            </a:r>
            <a:r>
              <a:rPr lang="en-US" sz="1200"/>
              <a:t> (</a:t>
            </a:r>
            <a:r>
              <a:rPr lang="en-US" sz="1400"/>
              <a:t>проблемы и риски выявляются на ранних этапах, что облегчает их решение</a:t>
            </a:r>
            <a:r>
              <a:rPr lang="en-US" sz="1200"/>
              <a:t>).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/>
              <a:t> </a:t>
            </a:r>
            <a:r>
              <a:rPr lang="en-US">
                <a:solidFill>
                  <a:srgbClr val="FF0000"/>
                </a:solidFill>
              </a:rPr>
              <a:t>-   </a:t>
            </a:r>
            <a:r>
              <a:rPr lang="en-US" sz="2600" u="sng"/>
              <a:t>Минусы</a:t>
            </a:r>
            <a:r>
              <a:rPr b="1" lang="en-US">
                <a:solidFill>
                  <a:srgbClr val="FF0000"/>
                </a:solidFill>
              </a:rPr>
              <a:t>:</a:t>
            </a:r>
            <a:endParaRPr/>
          </a:p>
          <a:p>
            <a:pPr indent="-342925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 sz="1900"/>
              <a:t>Увеличение затрат на управление проектом</a:t>
            </a:r>
            <a:r>
              <a:rPr lang="en-US" sz="1600"/>
              <a:t>;</a:t>
            </a:r>
            <a:endParaRPr sz="1900"/>
          </a:p>
          <a:p>
            <a:pPr indent="-342925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 sz="1900"/>
              <a:t>Сложность управления изменениями</a:t>
            </a:r>
            <a:r>
              <a:rPr lang="en-US" sz="1600"/>
              <a:t>;</a:t>
            </a:r>
            <a:endParaRPr sz="1900"/>
          </a:p>
          <a:p>
            <a:pPr indent="-342925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 sz="1900"/>
              <a:t>Недостаточная конечная документация</a:t>
            </a:r>
            <a:endParaRPr sz="1900"/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"/>
          <p:cNvSpPr txBox="1"/>
          <p:nvPr>
            <p:ph type="title"/>
          </p:nvPr>
        </p:nvSpPr>
        <p:spPr>
          <a:xfrm>
            <a:off x="4986" y="22852"/>
            <a:ext cx="8261204" cy="1163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 sz="3600"/>
              <a:t>6.</a:t>
            </a:r>
            <a:r>
              <a:rPr lang="en-US" sz="4900"/>
              <a:t> </a:t>
            </a:r>
            <a:r>
              <a:rPr lang="en-US" sz="3600">
                <a:solidFill>
                  <a:srgbClr val="C8C3BC"/>
                </a:solidFill>
              </a:rPr>
              <a:t>«</a:t>
            </a:r>
            <a:r>
              <a:rPr lang="en-US" sz="4400">
                <a:solidFill>
                  <a:schemeClr val="lt1"/>
                </a:solidFill>
              </a:rPr>
              <a:t>Agile Model</a:t>
            </a:r>
            <a:r>
              <a:rPr lang="en-US" sz="3600">
                <a:solidFill>
                  <a:srgbClr val="C8C3BC"/>
                </a:solidFill>
              </a:rPr>
              <a:t>»</a:t>
            </a:r>
            <a:r>
              <a:rPr lang="en-US">
                <a:solidFill>
                  <a:srgbClr val="C8C3BC"/>
                </a:solidFill>
              </a:rPr>
              <a:t> </a:t>
            </a:r>
            <a:br>
              <a:rPr lang="en-US"/>
            </a:br>
            <a:r>
              <a:rPr lang="en-US" sz="2200">
                <a:solidFill>
                  <a:srgbClr val="C8C3BC"/>
                </a:solidFill>
              </a:rPr>
              <a:t>(</a:t>
            </a:r>
            <a:r>
              <a:rPr i="1" lang="en-US" sz="2200">
                <a:solidFill>
                  <a:srgbClr val="C4FFFA"/>
                </a:solidFill>
              </a:rPr>
              <a:t>гибкая</a:t>
            </a:r>
            <a:r>
              <a:rPr i="1" lang="en-US" sz="2200">
                <a:solidFill>
                  <a:srgbClr val="D8D8D8"/>
                </a:solidFill>
              </a:rPr>
              <a:t> методология разработки</a:t>
            </a:r>
            <a:r>
              <a:rPr lang="en-US" sz="2200">
                <a:solidFill>
                  <a:srgbClr val="C8C3BC"/>
                </a:solidFill>
              </a:rPr>
              <a:t>)</a:t>
            </a:r>
            <a:endParaRPr sz="2200">
              <a:solidFill>
                <a:srgbClr val="EBEB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t/>
            </a:r>
            <a:endParaRPr sz="4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br>
              <a:rPr lang="en-US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br>
              <a:rPr lang="en-US" sz="3100"/>
            </a:br>
            <a:r>
              <a:rPr lang="en-US" sz="3100"/>
              <a:t> </a:t>
            </a:r>
            <a:endParaRPr/>
          </a:p>
        </p:txBody>
      </p:sp>
      <p:pic>
        <p:nvPicPr>
          <p:cNvPr descr="Изображение выглядит как текст, снимок экрана, диаграмма, дизайн&#10;&#10;Автоматически созданное описание" id="429" name="Google Shape;42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9717" y="1747936"/>
            <a:ext cx="6088565" cy="426351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6"/>
          <p:cNvSpPr txBox="1"/>
          <p:nvPr>
            <p:ph idx="1" type="body"/>
          </p:nvPr>
        </p:nvSpPr>
        <p:spPr>
          <a:xfrm>
            <a:off x="57417" y="1063204"/>
            <a:ext cx="6502218" cy="5877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     После каждой итерации заказчик может наблюдать результат и понимать, удовлетворяет он его или нет.  Но из-за отсутствия конкретных формулировок результатов сложно оценить трудозатраты и стоимость, требуемые на разработку. 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Экстремальное программирование (</a:t>
            </a:r>
            <a:r>
              <a:rPr b="1" i="1" lang="en-US" sz="1400">
                <a:latin typeface="Arial"/>
                <a:ea typeface="Arial"/>
                <a:cs typeface="Arial"/>
                <a:sym typeface="Arial"/>
              </a:rPr>
              <a:t>XP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) является одним из наиболее известных применений гибкой модели на практике. В основе такого типа — непродолжительные ежедневные встречи — «</a:t>
            </a:r>
            <a:r>
              <a:rPr b="1" i="1" lang="en-US" sz="1400">
                <a:latin typeface="Arial"/>
                <a:ea typeface="Arial"/>
                <a:cs typeface="Arial"/>
                <a:sym typeface="Arial"/>
              </a:rPr>
              <a:t>Scrum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» и регулярно повторяющиеся собрания (раз в неделю, раз в две недели или раз в месяц), которые называются «</a:t>
            </a:r>
            <a:r>
              <a:rPr b="1" i="1" lang="en-US" sz="1400">
                <a:latin typeface="Arial"/>
                <a:ea typeface="Arial"/>
                <a:cs typeface="Arial"/>
                <a:sym typeface="Arial"/>
              </a:rPr>
              <a:t>Sprint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». На ежедневных совещаниях участники команды обсуждают: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-  отчёт о проделанной работе с момента последнего Scrum’a;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-  список задач, которые сотрудник должен выполнить до следующего собрания;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-  затруднения, возникшие в ходе работы.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 sz="1900">
                <a:solidFill>
                  <a:srgbClr val="00FF55"/>
                </a:solidFill>
              </a:rPr>
              <a:t> +   </a:t>
            </a:r>
            <a:r>
              <a:rPr lang="en-US" u="sng"/>
              <a:t>Плюсы</a:t>
            </a:r>
            <a:r>
              <a:rPr b="1" lang="en-US">
                <a:solidFill>
                  <a:srgbClr val="00FF55"/>
                </a:solidFill>
              </a:rPr>
              <a:t>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 sz="1600"/>
              <a:t>Гибкость и способность быстро реагировать на изменения требований</a:t>
            </a:r>
            <a:r>
              <a:rPr lang="en-US" sz="1400"/>
              <a:t>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 sz="1700"/>
              <a:t>Активное взаимодействие с заказчиком и пользователем</a:t>
            </a:r>
            <a:r>
              <a:rPr lang="en-US" sz="1400"/>
              <a:t>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 sz="1700"/>
              <a:t>Более быстрые итерации и результаты</a:t>
            </a:r>
            <a:r>
              <a:rPr lang="en-US" sz="1400"/>
              <a:t>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 sz="1700"/>
              <a:t>Позволяет создавать MVP (минимально жизнеспособный продукт).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/>
              <a:t> </a:t>
            </a:r>
            <a:r>
              <a:rPr lang="en-US">
                <a:solidFill>
                  <a:srgbClr val="FF0000"/>
                </a:solidFill>
              </a:rPr>
              <a:t>-   </a:t>
            </a:r>
            <a:r>
              <a:rPr lang="en-US" u="sng"/>
              <a:t>Минусы</a:t>
            </a:r>
            <a:r>
              <a:rPr b="1" lang="en-US">
                <a:solidFill>
                  <a:srgbClr val="FF0000"/>
                </a:solidFill>
              </a:rPr>
              <a:t>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 sz="1700"/>
              <a:t>Может потребовать большей организации и участия заказчика</a:t>
            </a:r>
            <a:r>
              <a:rPr lang="en-US" sz="1400"/>
              <a:t>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 sz="1700"/>
              <a:t>Менее подходит для проектов с жесткими сроками и бюджетами.</a:t>
            </a:r>
            <a:endParaRPr/>
          </a:p>
          <a:p>
            <a:pPr indent="-25654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 txBox="1"/>
          <p:nvPr>
            <p:ph type="title"/>
          </p:nvPr>
        </p:nvSpPr>
        <p:spPr>
          <a:xfrm>
            <a:off x="4986" y="22852"/>
            <a:ext cx="8261204" cy="1163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 sz="3600"/>
              <a:t>7.</a:t>
            </a:r>
            <a:r>
              <a:rPr lang="en-US" sz="4800"/>
              <a:t> </a:t>
            </a:r>
            <a:r>
              <a:rPr lang="en-US" sz="3000">
                <a:solidFill>
                  <a:srgbClr val="D8D8D8"/>
                </a:solidFill>
              </a:rPr>
              <a:t>«</a:t>
            </a:r>
            <a:r>
              <a:rPr lang="en-US">
                <a:solidFill>
                  <a:schemeClr val="lt1"/>
                </a:solidFill>
              </a:rPr>
              <a:t>Spiral Model</a:t>
            </a:r>
            <a:r>
              <a:rPr lang="en-US" sz="3000">
                <a:solidFill>
                  <a:srgbClr val="D8D8D8"/>
                </a:solidFill>
              </a:rPr>
              <a:t>»</a:t>
            </a:r>
            <a:r>
              <a:rPr lang="en-US">
                <a:solidFill>
                  <a:srgbClr val="D8D8D8"/>
                </a:solidFill>
              </a:rPr>
              <a:t> </a:t>
            </a:r>
            <a:br>
              <a:rPr lang="en-US">
                <a:solidFill>
                  <a:srgbClr val="D8D8D8"/>
                </a:solidFill>
              </a:rPr>
            </a:br>
            <a:r>
              <a:rPr lang="en-US" sz="2200">
                <a:solidFill>
                  <a:srgbClr val="D8D8D8"/>
                </a:solidFill>
              </a:rPr>
              <a:t>(</a:t>
            </a:r>
            <a:r>
              <a:rPr i="1" lang="en-US" sz="2200">
                <a:solidFill>
                  <a:srgbClr val="D8D8D8"/>
                </a:solidFill>
              </a:rPr>
              <a:t>спиральная модель</a:t>
            </a:r>
            <a:r>
              <a:rPr lang="en-US" sz="2200">
                <a:solidFill>
                  <a:srgbClr val="D8D8D8"/>
                </a:solidFill>
              </a:rPr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t/>
            </a:r>
            <a:endParaRPr sz="4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br>
              <a:rPr lang="en-US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br>
              <a:rPr lang="en-US" sz="3100"/>
            </a:br>
            <a:endParaRPr sz="3100"/>
          </a:p>
        </p:txBody>
      </p:sp>
      <p:sp>
        <p:nvSpPr>
          <p:cNvPr id="436" name="Google Shape;436;p27"/>
          <p:cNvSpPr txBox="1"/>
          <p:nvPr>
            <p:ph idx="1" type="body"/>
          </p:nvPr>
        </p:nvSpPr>
        <p:spPr>
          <a:xfrm>
            <a:off x="3756" y="1033231"/>
            <a:ext cx="5912197" cy="5823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«Спиральная модель» похожа на инкрементную, но с акцентом на анализ рисков. Она хорошо работает для решения критически важных бизнес-задач, когда неудача несовместима с деятельностью компании, в условиях выпуска новых продуктовых линеек, при необходимости научных исследований и практической апробации.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Спиральная модель предполагает 4 этапа для каждого витка: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-  планирование;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-  анализ рисков;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-  конструирование;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-  оценка результата и при удовлетворительном качестве переход к новому витку.</a:t>
            </a:r>
            <a:endParaRPr sz="14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/>
              <a:t> </a:t>
            </a:r>
            <a:r>
              <a:rPr lang="en-US" sz="1900">
                <a:solidFill>
                  <a:srgbClr val="00FF55"/>
                </a:solidFill>
              </a:rPr>
              <a:t>+   </a:t>
            </a:r>
            <a:r>
              <a:rPr lang="en-US" sz="2400" u="sng"/>
              <a:t>Плюсы</a:t>
            </a:r>
            <a:r>
              <a:rPr b="1" lang="en-US">
                <a:solidFill>
                  <a:srgbClr val="00FF55"/>
                </a:solidFill>
              </a:rPr>
              <a:t>:</a:t>
            </a:r>
            <a:endParaRPr/>
          </a:p>
          <a:p>
            <a:pPr indent="-342925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 sz="1700"/>
              <a:t>Гибкая и позволяет учесть риски и изменения</a:t>
            </a:r>
            <a:r>
              <a:rPr lang="en-US" sz="1500"/>
              <a:t>;</a:t>
            </a:r>
            <a:endParaRPr/>
          </a:p>
          <a:p>
            <a:pPr indent="-342925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 sz="1700"/>
              <a:t>Позволяет сосредотачиваться на самых важных элементах проекта</a:t>
            </a:r>
            <a:r>
              <a:rPr lang="en-US" sz="1500"/>
              <a:t>;</a:t>
            </a:r>
            <a:endParaRPr sz="1700"/>
          </a:p>
          <a:p>
            <a:pPr indent="-342925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"/>
              <a:buChar char="•"/>
            </a:pPr>
            <a:r>
              <a:rPr lang="en-US" sz="1700"/>
              <a:t>Улучшенное управление рисками.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Char char="►"/>
            </a:pPr>
            <a:r>
              <a:rPr lang="en-US"/>
              <a:t> </a:t>
            </a:r>
            <a:r>
              <a:rPr lang="en-US">
                <a:solidFill>
                  <a:srgbClr val="FF0000"/>
                </a:solidFill>
              </a:rPr>
              <a:t>-</a:t>
            </a:r>
            <a:r>
              <a:rPr b="1" lang="en-US">
                <a:solidFill>
                  <a:srgbClr val="FF0000"/>
                </a:solidFill>
              </a:rPr>
              <a:t>   </a:t>
            </a:r>
            <a:r>
              <a:rPr lang="en-US" sz="2400" u="sng"/>
              <a:t>Минусы</a:t>
            </a:r>
            <a:r>
              <a:rPr b="1" lang="en-US">
                <a:solidFill>
                  <a:srgbClr val="FF0000"/>
                </a:solidFill>
              </a:rPr>
              <a:t>:</a:t>
            </a:r>
            <a:endParaRPr/>
          </a:p>
          <a:p>
            <a:pPr indent="-342925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 sz="1700"/>
              <a:t>Более сложная модель, требующая больше ресурсов</a:t>
            </a:r>
            <a:r>
              <a:rPr lang="en-US" sz="1500"/>
              <a:t>;</a:t>
            </a:r>
            <a:endParaRPr sz="1700"/>
          </a:p>
          <a:p>
            <a:pPr indent="-342925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ct val="80000"/>
              <a:buFont typeface="Arial "/>
              <a:buChar char="•"/>
            </a:pPr>
            <a:r>
              <a:rPr lang="en-US" sz="1700"/>
              <a:t>Может потребовать длительного времени на анализ и планирование.</a:t>
            </a:r>
            <a:endParaRPr/>
          </a:p>
        </p:txBody>
      </p:sp>
      <p:pic>
        <p:nvPicPr>
          <p:cNvPr descr="Изображение выглядит как текст, снимок экрана, диаграмма, Шрифт&#10;&#10;Автоматически созданное описание" id="437" name="Google Shape;43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3156" y="1747936"/>
            <a:ext cx="6265126" cy="4179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/>
          <p:nvPr>
            <p:ph type="title"/>
          </p:nvPr>
        </p:nvSpPr>
        <p:spPr>
          <a:xfrm>
            <a:off x="230367" y="1262478"/>
            <a:ext cx="4321024" cy="4668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lang="en-US" sz="4400"/>
              <a:t>Проведём сравнение </a:t>
            </a:r>
            <a:r>
              <a:rPr lang="en-US" sz="4400">
                <a:solidFill>
                  <a:schemeClr val="lt1"/>
                </a:solidFill>
              </a:rPr>
              <a:t>2</a:t>
            </a:r>
            <a:r>
              <a:rPr lang="en-US" sz="4400"/>
              <a:t> </a:t>
            </a:r>
            <a:r>
              <a:rPr lang="en-US" sz="4400">
                <a:solidFill>
                  <a:schemeClr val="lt1"/>
                </a:solidFill>
              </a:rPr>
              <a:t>самых популярных</a:t>
            </a:r>
            <a:r>
              <a:rPr lang="en-US" sz="4400"/>
              <a:t> моделей разработки ПО</a:t>
            </a:r>
            <a:endParaRPr/>
          </a:p>
        </p:txBody>
      </p:sp>
      <p:pic>
        <p:nvPicPr>
          <p:cNvPr descr="Изображение выглядит как текст, графическая вставка, рыба, иллюстрация&#10;&#10;Автоматически созданное описание" id="443" name="Google Shape;443;p28"/>
          <p:cNvPicPr preferRelativeResize="0"/>
          <p:nvPr/>
        </p:nvPicPr>
        <p:blipFill rotWithShape="1">
          <a:blip r:embed="rId4">
            <a:alphaModFix/>
          </a:blip>
          <a:srcRect b="-1" l="0" r="4518" t="0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2745"/>
              </a:srgbClr>
            </a:outerShdw>
          </a:effectLst>
        </p:spPr>
      </p:pic>
      <p:sp>
        <p:nvSpPr>
          <p:cNvPr id="444" name="Google Shape;444;p28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, снимок экрана, Шрифт, диаграмма&#10;&#10;Автоматически созданное описание" id="449" name="Google Shape;449;p29"/>
          <p:cNvPicPr preferRelativeResize="0"/>
          <p:nvPr/>
        </p:nvPicPr>
        <p:blipFill rotWithShape="1">
          <a:blip r:embed="rId4">
            <a:alphaModFix/>
          </a:blip>
          <a:srcRect b="-1" l="930" r="0" t="0"/>
          <a:stretch/>
        </p:blipFill>
        <p:spPr>
          <a:xfrm>
            <a:off x="4782079" y="1329743"/>
            <a:ext cx="7406162" cy="5183746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2745"/>
              </a:srgbClr>
            </a:outerShdw>
          </a:effectLst>
        </p:spPr>
      </p:pic>
      <p:sp>
        <p:nvSpPr>
          <p:cNvPr id="450" name="Google Shape;450;p29"/>
          <p:cNvSpPr txBox="1"/>
          <p:nvPr>
            <p:ph idx="1" type="body"/>
          </p:nvPr>
        </p:nvSpPr>
        <p:spPr>
          <a:xfrm>
            <a:off x="3757" y="2921"/>
            <a:ext cx="5311181" cy="6918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en-US" sz="2300"/>
              <a:t>В современной практике модели разработки программного обеспечения многовариантны. Нет единственно верной для все</a:t>
            </a:r>
            <a:r>
              <a:rPr lang="en-US" sz="2300">
                <a:solidFill>
                  <a:srgbClr val="FFFFFF"/>
                </a:solidFill>
              </a:rPr>
              <a:t>х</a:t>
            </a:r>
            <a:r>
              <a:rPr lang="en-US" sz="2300"/>
              <a:t> проектов, стартовых условий и моделей оплаты. Даже столь любимая всеми </a:t>
            </a:r>
            <a:r>
              <a:rPr lang="en-US" sz="2300">
                <a:solidFill>
                  <a:srgbClr val="00FFEA"/>
                </a:solidFill>
              </a:rPr>
              <a:t>Agile </a:t>
            </a:r>
            <a:r>
              <a:rPr lang="en-US" sz="2300"/>
              <a:t>не может применяться повсеместно из-за неготовности некоторых заказчиков или невозможности гибкого финансирования. Методологии частично пересекаются в средствах и отчасти похожи друг на друга. Некоторые другие концепции использовались лишь для пропаганды собственных компиляторов и не привносили </a:t>
            </a:r>
            <a:r>
              <a:rPr lang="en-US" sz="2300">
                <a:solidFill>
                  <a:srgbClr val="FF0000"/>
                </a:solidFill>
              </a:rPr>
              <a:t>в</a:t>
            </a:r>
            <a:r>
              <a:rPr lang="en-US" sz="2300"/>
              <a:t> практику ничего нового.</a:t>
            </a:r>
            <a:endParaRPr sz="230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3"/>
          <p:cNvSpPr/>
          <p:nvPr/>
        </p:nvSpPr>
        <p:spPr>
          <a:xfrm flipH="1">
            <a:off x="4644637" y="0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3"/>
          <p:cNvSpPr/>
          <p:nvPr/>
        </p:nvSpPr>
        <p:spPr>
          <a:xfrm>
            <a:off x="1" y="1"/>
            <a:ext cx="4990911" cy="6858001"/>
          </a:xfrm>
          <a:custGeom>
            <a:rect b="b" l="l" r="r" t="t"/>
            <a:pathLst>
              <a:path extrusionOk="0" h="6858001" w="499091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"/>
          <p:cNvSpPr txBox="1"/>
          <p:nvPr>
            <p:ph type="title"/>
          </p:nvPr>
        </p:nvSpPr>
        <p:spPr>
          <a:xfrm>
            <a:off x="363369" y="873189"/>
            <a:ext cx="4284877" cy="5243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entury Gothic"/>
              <a:buNone/>
            </a:pPr>
            <a:br>
              <a:rPr lang="en-US" sz="4800"/>
            </a:br>
            <a:r>
              <a:rPr lang="en-US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Принцип</a:t>
            </a:r>
            <a:br>
              <a:rPr lang="en-US" sz="4800"/>
            </a:br>
            <a:r>
              <a:rPr lang="en-US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работы</a:t>
            </a:r>
            <a:br>
              <a:rPr lang="en-US" sz="4800"/>
            </a:br>
            <a:r>
              <a:rPr lang="en-US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приложения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3"/>
          <p:cNvSpPr txBox="1"/>
          <p:nvPr>
            <p:ph idx="1" type="body"/>
          </p:nvPr>
        </p:nvSpPr>
        <p:spPr>
          <a:xfrm>
            <a:off x="4925067" y="1581526"/>
            <a:ext cx="7175192" cy="4535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4000">
                <a:latin typeface="Libre Franklin"/>
                <a:ea typeface="Libre Franklin"/>
                <a:cs typeface="Libre Franklin"/>
                <a:sym typeface="Libre Franklin"/>
              </a:rPr>
              <a:t>1.</a:t>
            </a:r>
            <a:r>
              <a:rPr lang="en-US" sz="40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r>
              <a:rPr lang="en-US" sz="40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r>
              <a:rPr lang="en-US" sz="4000">
                <a:latin typeface="Franklin Gothic"/>
                <a:ea typeface="Franklin Gothic"/>
                <a:cs typeface="Franklin Gothic"/>
                <a:sym typeface="Franklin Gothic"/>
              </a:rPr>
              <a:t>Пользователь </a:t>
            </a:r>
            <a:r>
              <a:rPr lang="en-US" sz="4000">
                <a:latin typeface="Libre Franklin"/>
                <a:ea typeface="Libre Franklin"/>
                <a:cs typeface="Libre Franklin"/>
                <a:sym typeface="Libre Franklin"/>
              </a:rPr>
              <a:t>делает </a:t>
            </a:r>
            <a:r>
              <a:rPr i="1" lang="en-US" sz="4000">
                <a:latin typeface="Libre Franklin"/>
                <a:ea typeface="Libre Franklin"/>
                <a:cs typeface="Libre Franklin"/>
                <a:sym typeface="Libre Franklin"/>
              </a:rPr>
              <a:t>заказ </a:t>
            </a:r>
            <a:r>
              <a:rPr lang="en-US" sz="4000">
                <a:latin typeface="Libre Franklin"/>
                <a:ea typeface="Libre Franklin"/>
                <a:cs typeface="Libre Franklin"/>
                <a:sym typeface="Libre Franklin"/>
              </a:rPr>
              <a:t>в приложении </a:t>
            </a:r>
            <a:endParaRPr sz="4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640"/>
              <a:buNone/>
            </a:pPr>
            <a:r>
              <a:rPr lang="en-US" sz="8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r>
              <a:rPr lang="en-US" sz="600">
                <a:latin typeface="Libre Franklin"/>
                <a:ea typeface="Libre Franklin"/>
                <a:cs typeface="Libre Franklin"/>
                <a:sym typeface="Libre Franklin"/>
              </a:rPr>
              <a:t>                                                    </a:t>
            </a:r>
            <a:endParaRPr sz="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3200"/>
              <a:buNone/>
            </a:pPr>
            <a:r>
              <a:rPr b="1" lang="en-US" sz="4000">
                <a:latin typeface="Libre Franklin"/>
                <a:ea typeface="Libre Franklin"/>
                <a:cs typeface="Libre Franklin"/>
                <a:sym typeface="Libre Franklin"/>
              </a:rPr>
              <a:t>2.</a:t>
            </a:r>
            <a:r>
              <a:rPr lang="en-US" sz="40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r>
              <a:rPr lang="en-US" sz="40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r>
              <a:rPr lang="en-US" sz="4000">
                <a:latin typeface="Franklin Gothic"/>
                <a:ea typeface="Franklin Gothic"/>
                <a:cs typeface="Franklin Gothic"/>
                <a:sym typeface="Franklin Gothic"/>
              </a:rPr>
              <a:t>Заказ </a:t>
            </a:r>
            <a:r>
              <a:rPr lang="en-US" sz="4000">
                <a:latin typeface="Libre Franklin"/>
                <a:ea typeface="Libre Franklin"/>
                <a:cs typeface="Libre Franklin"/>
                <a:sym typeface="Libre Franklin"/>
              </a:rPr>
              <a:t>высвечивается на панели у </a:t>
            </a:r>
            <a:r>
              <a:rPr i="1" lang="en-US" sz="4000">
                <a:latin typeface="Libre Franklin"/>
                <a:ea typeface="Libre Franklin"/>
                <a:cs typeface="Libre Franklin"/>
                <a:sym typeface="Libre Franklin"/>
              </a:rPr>
              <a:t>кассирши </a:t>
            </a:r>
            <a:endParaRPr i="1" sz="4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b="1" sz="600">
              <a:solidFill>
                <a:srgbClr val="BC1B4B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3200"/>
              <a:buNone/>
            </a:pPr>
            <a:r>
              <a:rPr b="1" lang="en-US" sz="4000">
                <a:latin typeface="Libre Franklin"/>
                <a:ea typeface="Libre Franklin"/>
                <a:cs typeface="Libre Franklin"/>
                <a:sym typeface="Libre Franklin"/>
              </a:rPr>
              <a:t>3.</a:t>
            </a:r>
            <a:r>
              <a:rPr lang="en-US" sz="4000"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r>
              <a:rPr lang="en-US" sz="40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r>
              <a:rPr lang="en-US" sz="4000">
                <a:latin typeface="Franklin Gothic"/>
                <a:ea typeface="Franklin Gothic"/>
                <a:cs typeface="Franklin Gothic"/>
                <a:sym typeface="Franklin Gothic"/>
              </a:rPr>
              <a:t>Кассирша </a:t>
            </a:r>
            <a:r>
              <a:rPr lang="en-US" sz="4000">
                <a:latin typeface="Libre Franklin"/>
                <a:ea typeface="Libre Franklin"/>
                <a:cs typeface="Libre Franklin"/>
                <a:sym typeface="Libre Franklin"/>
              </a:rPr>
              <a:t>накладывает еду</a:t>
            </a:r>
            <a:endParaRPr/>
          </a:p>
        </p:txBody>
      </p:sp>
    </p:spTree>
  </p:cSld>
  <p:clrMapOvr>
    <a:masterClrMapping/>
  </p:clrMapOvr>
  <p:transition spd="med">
    <p:push dir="r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0"/>
          <p:cNvSpPr txBox="1"/>
          <p:nvPr>
            <p:ph idx="1" type="body"/>
          </p:nvPr>
        </p:nvSpPr>
        <p:spPr>
          <a:xfrm>
            <a:off x="-2125" y="3031"/>
            <a:ext cx="12198456" cy="6846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520"/>
              <a:buChar char="►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Каскадная модель (Waterfall)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: 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520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Процесс разработки линейный и последовательный, разделен на фазы (такие как анализ, проектирование, разработка, тестирование и сопровождение), и каждая фаза начинается после завершения предыдущей.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Итеративная и инкрементальная модель (Iterative and Incremental)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520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Разработка происходит через серию итераций или добавлением новых компонентов (инкрементов) к предыдущим версиям приложения.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Spiral (Спиральная) модель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520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Разработка происходит в циклах, каждый из которых включает в себя планирование, риск-анализ, инженерное выполнение и оценку. Развитие приложения по спирали.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Модель V (V-Model)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520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Отражает параллельную связь между фазами разработки и фазами тестирования. Каждой фазе разработки соответствует фаза тестирования.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RAD (Rapid Application Development)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520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Основана на быстром создании прототипов с последующим итеративным улучшением. Акцент на быстром завершении проекта.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Agile (Гибкая) модель разработки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520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Основана на коллаборации и гибкости. Разработка разбита на короткие циклы (итерации) с акцентом на постоянной адаптации к изменяющимся требованиям.</a:t>
            </a:r>
            <a:endParaRPr/>
          </a:p>
          <a:p>
            <a:pPr indent="-246380" lvl="0" marL="34290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520"/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p:transition>
    <p:cut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 txBox="1"/>
          <p:nvPr>
            <p:ph type="title"/>
          </p:nvPr>
        </p:nvSpPr>
        <p:spPr>
          <a:xfrm>
            <a:off x="109492" y="1957"/>
            <a:ext cx="10338440" cy="1078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/>
              <a:t>К</a:t>
            </a:r>
            <a:r>
              <a:rPr lang="en-US" sz="3200"/>
              <a:t>акая модель разработки ПО подходит для моего проекта?</a:t>
            </a:r>
            <a:endParaRPr/>
          </a:p>
        </p:txBody>
      </p:sp>
      <p:sp>
        <p:nvSpPr>
          <p:cNvPr id="461" name="Google Shape;461;p31"/>
          <p:cNvSpPr txBox="1"/>
          <p:nvPr>
            <p:ph idx="1" type="body"/>
          </p:nvPr>
        </p:nvSpPr>
        <p:spPr>
          <a:xfrm>
            <a:off x="-2125" y="1022609"/>
            <a:ext cx="12337977" cy="5837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040"/>
              <a:buNone/>
            </a:pPr>
            <a:r>
              <a:rPr b="1" lang="en-US" sz="1300"/>
              <a:t> "</a:t>
            </a:r>
            <a:r>
              <a:rPr b="1" lang="en-US" sz="1300" u="sng"/>
              <a:t>Итеративная и инкрементальная</a:t>
            </a:r>
            <a:r>
              <a:rPr b="1" lang="en-US" sz="1300"/>
              <a:t>"</a:t>
            </a:r>
            <a:r>
              <a:rPr lang="en-US" sz="1300">
                <a:solidFill>
                  <a:srgbClr val="D1D5DB"/>
                </a:solidFill>
              </a:rPr>
              <a:t>. Эта модель имеет несколько фаз, которые могут быть полезными для разработки мобильного приложения: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040"/>
              <a:buNone/>
            </a:pPr>
            <a:r>
              <a:rPr b="1" lang="en-US" sz="1300"/>
              <a:t>- Анализ и планирование:</a:t>
            </a:r>
            <a:r>
              <a:rPr lang="en-US" sz="1300">
                <a:solidFill>
                  <a:srgbClr val="D1D5DB"/>
                </a:solidFill>
              </a:rPr>
              <a:t> На этой фазе определяются требования к приложению, проводится анализ рынка и аудитории, а также разрабатывается план разработки.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040"/>
              <a:buNone/>
            </a:pPr>
            <a:r>
              <a:rPr b="1" lang="en-US" sz="1300"/>
              <a:t>- Проектирование:</a:t>
            </a:r>
            <a:r>
              <a:rPr lang="en-US" sz="1300">
                <a:solidFill>
                  <a:srgbClr val="D1D5DB"/>
                </a:solidFill>
              </a:rPr>
              <a:t> Здесь создаётся дизайн пользовательского интерфейса (UI) и определяется архитектуру приложения. Это также может включать создание прототипов.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040"/>
              <a:buNone/>
            </a:pPr>
            <a:r>
              <a:rPr b="1" lang="en-US" sz="1300"/>
              <a:t>- Реализация и тестирование:</a:t>
            </a:r>
            <a:r>
              <a:rPr lang="en-US" sz="1300">
                <a:solidFill>
                  <a:srgbClr val="D1D5DB"/>
                </a:solidFill>
              </a:rPr>
              <a:t> На этой фазе начинают разрабатывать приложение, внедряя его основной функционал. После реализации каждой итерации (небольшой части приложения), проводится тестирование, чтобы выявить и устранить ошибки.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040"/>
              <a:buNone/>
            </a:pPr>
            <a:r>
              <a:rPr b="1" lang="en-US" sz="1300"/>
              <a:t>- Оценка итерации:</a:t>
            </a:r>
            <a:r>
              <a:rPr lang="en-US" sz="1300">
                <a:solidFill>
                  <a:srgbClr val="D1D5DB"/>
                </a:solidFill>
              </a:rPr>
              <a:t> После каждой итерации проводится оценка результатов, и на основе обратной связи от тестирования и пользователей корректируются планы на следующие итерации.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040"/>
              <a:buNone/>
            </a:pPr>
            <a:r>
              <a:rPr b="1" lang="en-US" sz="1300"/>
              <a:t>- Итерации и инкременты:</a:t>
            </a:r>
            <a:r>
              <a:rPr lang="en-US" sz="1300">
                <a:solidFill>
                  <a:srgbClr val="D1D5DB"/>
                </a:solidFill>
              </a:rPr>
              <a:t> Разработка происходит итеративно, и каждая итерация добавляет новый функционал или улучшения к предыдущей версии приложения. Это позволяет быстро реагировать на изменения требований или обратную связь пользователей.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040"/>
              <a:buNone/>
            </a:pPr>
            <a:r>
              <a:rPr b="1" lang="en-US" sz="1300"/>
              <a:t>- Завершение проекта:</a:t>
            </a:r>
            <a:r>
              <a:rPr lang="en-US" sz="1300">
                <a:solidFill>
                  <a:srgbClr val="D1D5DB"/>
                </a:solidFill>
              </a:rPr>
              <a:t> После ряда итераций приложение считается завершенным и готовым к выпуску.</a:t>
            </a:r>
            <a:endParaRPr sz="1300"/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SzPts val="1040"/>
              <a:buNone/>
            </a:pPr>
            <a:r>
              <a:rPr lang="en-US" sz="1300">
                <a:solidFill>
                  <a:srgbClr val="D1D5DB"/>
                </a:solidFill>
              </a:rPr>
              <a:t>Эта модель позволяет гибко управлять разработкой, внедрять изменения на ранних этапах, а также реагировать на потребности пользователей. Учитывая, что мой проект - мобильное приложение для столовой, подобная модель позволит поэтапно создавать и улучшать функционал приложения, что может быть важно для адаптации к требованиям клиентов и эффективной разработки.</a:t>
            </a:r>
            <a:endParaRPr sz="1300"/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SzPts val="1040"/>
              <a:buNone/>
            </a:pPr>
            <a:r>
              <a:rPr lang="en-US" sz="1300">
                <a:solidFill>
                  <a:srgbClr val="D1D5DB"/>
                </a:solidFill>
              </a:rPr>
              <a:t>Эта модель часто применяется в разработке мобильных приложений, так как она позволяет эффективно управлять проектом и быстро реагировать на изменения в требованиях или рыночных условиях.</a:t>
            </a:r>
            <a:endParaRPr sz="13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040"/>
              <a:buNone/>
            </a:pPr>
            <a:r>
              <a:rPr lang="en-US" sz="1300">
                <a:solidFill>
                  <a:srgbClr val="D1D5DB"/>
                </a:solidFill>
              </a:rPr>
              <a:t>По сравнению с Waterfall, модель "Итеративная и инкрементальная" позволяет более гибко реагировать на изменения и обратную связь, что особенно важно в сфере разработки мобильных приложений, где требования и условия рынка могут меняться быстро. Эта модель также способствует созданию более прозрачного и качественного продукта благодаря постоянному тестированию.</a:t>
            </a:r>
            <a:endParaRPr sz="13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040"/>
              <a:buNone/>
            </a:pPr>
            <a:r>
              <a:rPr lang="en-US" sz="1300">
                <a:solidFill>
                  <a:srgbClr val="D1D5DB"/>
                </a:solidFill>
              </a:rPr>
              <a:t>По сравнению с Agile, модель "Итеративная и инкрементальная" может быть менее радикальной и более управляемой, что может быть предпочтительным в случае, если у вас есть жесткие сроки или ограниченные ресурсы.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04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/>
          <p:nvPr/>
        </p:nvSpPr>
        <p:spPr>
          <a:xfrm>
            <a:off x="8719939" y="1460230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4"/>
          <p:cNvSpPr txBox="1"/>
          <p:nvPr>
            <p:ph type="title"/>
          </p:nvPr>
        </p:nvSpPr>
        <p:spPr>
          <a:xfrm>
            <a:off x="970904" y="521943"/>
            <a:ext cx="9305815" cy="125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mes New Roman"/>
              <a:buNone/>
            </a:pPr>
            <a:r>
              <a:rPr lang="en-US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Конкуренты</a:t>
            </a:r>
            <a:r>
              <a:rPr lang="en-US" sz="5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и  </a:t>
            </a:r>
            <a:r>
              <a:rPr lang="en-US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Аналоги</a:t>
            </a:r>
            <a:endParaRPr/>
          </a:p>
        </p:txBody>
      </p:sp>
      <p:sp>
        <p:nvSpPr>
          <p:cNvPr id="203" name="Google Shape;203;p4"/>
          <p:cNvSpPr/>
          <p:nvPr/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1" y="1762067"/>
            <a:ext cx="12191695" cy="2802467"/>
          </a:xfrm>
          <a:custGeom>
            <a:rect b="b" l="l" r="r" t="t"/>
            <a:pathLst>
              <a:path extrusionOk="0" h="8000" w="10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5" name="Google Shape;205;p4"/>
          <p:cNvSpPr txBox="1"/>
          <p:nvPr>
            <p:ph idx="1" type="body"/>
          </p:nvPr>
        </p:nvSpPr>
        <p:spPr>
          <a:xfrm>
            <a:off x="648931" y="2548281"/>
            <a:ext cx="6578592" cy="3658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 u="sng">
                <a:solidFill>
                  <a:schemeClr val="dk1"/>
                </a:solidFill>
              </a:rPr>
              <a:t>Конкуренты</a:t>
            </a:r>
            <a:r>
              <a:rPr lang="en-US" sz="2400">
                <a:solidFill>
                  <a:schemeClr val="dk1"/>
                </a:solidFill>
              </a:rPr>
              <a:t>: не обнаружено.    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240"/>
              <a:buChar char="►"/>
            </a:pPr>
            <a:r>
              <a:rPr lang="en-US" sz="2800" u="sng">
                <a:solidFill>
                  <a:schemeClr val="dk1"/>
                </a:solidFill>
              </a:rPr>
              <a:t>Аналоги</a:t>
            </a:r>
            <a:r>
              <a:rPr lang="en-US" sz="2400">
                <a:solidFill>
                  <a:schemeClr val="dk1"/>
                </a:solidFill>
              </a:rPr>
              <a:t>: KFC, BK, "Вкусно – и Точка"; 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920"/>
              <a:buNone/>
            </a:pPr>
            <a:r>
              <a:rPr lang="en-US" sz="2400">
                <a:solidFill>
                  <a:schemeClr val="dk1"/>
                </a:solidFill>
              </a:rPr>
              <a:t>                    "Яндекс.Еда", "Delivery Club" 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sz="2800">
                <a:solidFill>
                  <a:schemeClr val="dk1"/>
                </a:solidFill>
              </a:rPr>
              <a:t>Однако они</a:t>
            </a:r>
            <a:r>
              <a:rPr b="1" lang="en-US" sz="2800">
                <a:solidFill>
                  <a:schemeClr val="dk1"/>
                </a:solidFill>
              </a:rPr>
              <a:t> не ориентированы</a:t>
            </a:r>
            <a:r>
              <a:rPr lang="en-US" sz="2800">
                <a:solidFill>
                  <a:schemeClr val="dk1"/>
                </a:solidFill>
              </a:rPr>
              <a:t> на институтские столовые. 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descr="Изображение выглядит как текст, на открытом воздухе, сцена, строительство&#10;&#10;Автоматически созданное описание" id="206" name="Google Shape;20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1880" y="2632274"/>
            <a:ext cx="4572170" cy="362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pan dir="u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"/>
          <p:cNvSpPr txBox="1"/>
          <p:nvPr>
            <p:ph type="title"/>
          </p:nvPr>
        </p:nvSpPr>
        <p:spPr>
          <a:xfrm>
            <a:off x="45098" y="1957"/>
            <a:ext cx="12152214" cy="563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chemeClr val="dk1"/>
                </a:solidFill>
              </a:rPr>
              <a:t>Инструменты для написания </a:t>
            </a:r>
            <a:r>
              <a:rPr b="1" lang="en-US" sz="3600">
                <a:solidFill>
                  <a:schemeClr val="dk1"/>
                </a:solidFill>
              </a:rPr>
              <a:t>моб</a:t>
            </a:r>
            <a:r>
              <a:rPr lang="en-US" sz="3600">
                <a:solidFill>
                  <a:schemeClr val="dk1"/>
                </a:solidFill>
              </a:rPr>
              <a:t>. </a:t>
            </a:r>
            <a:r>
              <a:rPr b="1" lang="en-US" sz="3600">
                <a:solidFill>
                  <a:schemeClr val="dk1"/>
                </a:solidFill>
              </a:rPr>
              <a:t>прилож</a:t>
            </a:r>
            <a:r>
              <a:rPr b="1" lang="en-US" sz="3600">
                <a:solidFill>
                  <a:srgbClr val="00B0F0"/>
                </a:solidFill>
              </a:rPr>
              <a:t>ен</a:t>
            </a:r>
            <a:r>
              <a:rPr b="1" lang="en-US" sz="3600">
                <a:solidFill>
                  <a:srgbClr val="0C0C0C"/>
                </a:solidFill>
              </a:rPr>
              <a:t>и</a:t>
            </a:r>
            <a:r>
              <a:rPr b="1" lang="en-US" sz="3600">
                <a:solidFill>
                  <a:schemeClr val="dk1"/>
                </a:solidFill>
              </a:rPr>
              <a:t>я</a:t>
            </a:r>
            <a:endParaRPr/>
          </a:p>
        </p:txBody>
      </p:sp>
      <p:sp>
        <p:nvSpPr>
          <p:cNvPr id="212" name="Google Shape;212;p5"/>
          <p:cNvSpPr txBox="1"/>
          <p:nvPr>
            <p:ph idx="1" type="body"/>
          </p:nvPr>
        </p:nvSpPr>
        <p:spPr>
          <a:xfrm>
            <a:off x="105202" y="625512"/>
            <a:ext cx="12295045" cy="6234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E52A4"/>
              </a:buClr>
              <a:buSzPts val="1440"/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1)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Языки программирования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rPr i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iOS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  Swift или Objective-C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rPr i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Android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  Java или Kotlin 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2)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Фреймворки и SDK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rPr i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iOS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  Cocoa Touch (для Swift и Objective-C) и iOS SDK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rPr i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Android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  Android SDK,</a:t>
            </a: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к-рый включает в себя библиотеки и инструменты для разработки Android-приложений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3)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Базы данных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SQLite, Realm, Firebase Realtime Database и др.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4)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Дизайн и интерфейс пользователя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Для создания пользовательского интерфейса и дизайна приложения:  Adobe XD, Sketch или Figma. 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Для создания анимаций и интерактивности:  SwiftUI (для iOS).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5)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Среды разработки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Для разработки приложений на iOS используется Xcode, а для разработки на Android – Android Studio. 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6)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Серверная часть (Backend)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Python, Java, Node.js, а также фреймворки для создания веб-сервисов, например, Django, Spring Boot или Express.js.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144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 txBox="1"/>
          <p:nvPr>
            <p:ph type="title"/>
          </p:nvPr>
        </p:nvSpPr>
        <p:spPr>
          <a:xfrm>
            <a:off x="989548" y="313197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ADF7FF"/>
              </a:buClr>
              <a:buSzPts val="7200"/>
              <a:buFont typeface="Arial"/>
              <a:buNone/>
            </a:pPr>
            <a:r>
              <a:rPr lang="en-US" sz="7200">
                <a:solidFill>
                  <a:srgbClr val="ADF7FF"/>
                </a:solidFill>
                <a:latin typeface="Arial"/>
                <a:ea typeface="Arial"/>
                <a:cs typeface="Arial"/>
                <a:sym typeface="Arial"/>
              </a:rPr>
              <a:t>Масштабируемость</a:t>
            </a:r>
            <a:endParaRPr/>
          </a:p>
        </p:txBody>
      </p:sp>
      <p:grpSp>
        <p:nvGrpSpPr>
          <p:cNvPr id="218" name="Google Shape;218;p6"/>
          <p:cNvGrpSpPr/>
          <p:nvPr/>
        </p:nvGrpSpPr>
        <p:grpSpPr>
          <a:xfrm>
            <a:off x="646111" y="2281729"/>
            <a:ext cx="10456126" cy="3260365"/>
            <a:chOff x="0" y="784902"/>
            <a:chExt cx="10456126" cy="3260365"/>
          </a:xfrm>
        </p:grpSpPr>
        <p:sp>
          <p:nvSpPr>
            <p:cNvPr id="219" name="Google Shape;219;p6"/>
            <p:cNvSpPr/>
            <p:nvPr/>
          </p:nvSpPr>
          <p:spPr>
            <a:xfrm>
              <a:off x="0" y="784902"/>
              <a:ext cx="10456126" cy="1449051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438337" y="1110939"/>
              <a:ext cx="796978" cy="79697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1673653" y="784902"/>
              <a:ext cx="8782472" cy="144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 txBox="1"/>
            <p:nvPr/>
          </p:nvSpPr>
          <p:spPr>
            <a:xfrm>
              <a:off x="1673653" y="784902"/>
              <a:ext cx="8782472" cy="144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3350" lIns="153350" spcFirstLastPara="1" rIns="153350" wrap="square" tIns="15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entury Gothic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Если приложение успешно внедрится в наш филиал, то можно будет предложить его и головному ВУЗу в Москве </a:t>
              </a:r>
              <a:endParaRPr b="0" i="0" sz="2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0" y="2596216"/>
              <a:ext cx="10456126" cy="1449051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438337" y="2922252"/>
              <a:ext cx="796978" cy="79697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1673653" y="2596216"/>
              <a:ext cx="8782472" cy="144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 txBox="1"/>
            <p:nvPr/>
          </p:nvSpPr>
          <p:spPr>
            <a:xfrm>
              <a:off x="1673653" y="2596216"/>
              <a:ext cx="8782472" cy="1449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3350" lIns="153350" spcFirstLastPara="1" rIns="153350" wrap="square" tIns="15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entury Gothic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Если и там всё хорошо пройдёт – предложить это приложение всем остальным институтам.</a:t>
              </a:r>
              <a:endParaRPr b="0" i="0" sz="2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type="title"/>
          </p:nvPr>
        </p:nvSpPr>
        <p:spPr>
          <a:xfrm>
            <a:off x="528055" y="98549"/>
            <a:ext cx="10295511" cy="1765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Эффект приложения </a:t>
            </a: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5400">
                <a:solidFill>
                  <a:srgbClr val="87FA89"/>
                </a:solidFill>
                <a:latin typeface="Arial"/>
                <a:ea typeface="Arial"/>
                <a:cs typeface="Arial"/>
                <a:sym typeface="Arial"/>
              </a:rPr>
              <a:t>польза</a:t>
            </a: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32" name="Google Shape;232;p7"/>
          <p:cNvSpPr txBox="1"/>
          <p:nvPr>
            <p:ph idx="1" type="body"/>
          </p:nvPr>
        </p:nvSpPr>
        <p:spPr>
          <a:xfrm>
            <a:off x="352046" y="1462637"/>
            <a:ext cx="11522313" cy="503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40"/>
              <a:buNone/>
            </a:pPr>
            <a:r>
              <a:rPr lang="en-US" sz="3800">
                <a:latin typeface="Century Gothic"/>
                <a:ea typeface="Century Gothic"/>
                <a:cs typeface="Century Gothic"/>
                <a:sym typeface="Century Gothic"/>
              </a:rPr>
              <a:t>Эффект приложения заключается в</a:t>
            </a:r>
            <a:r>
              <a:rPr lang="en-US" sz="320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3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480"/>
              <a:buNone/>
            </a:pPr>
            <a:r>
              <a:rPr lang="en-US" sz="600">
                <a:solidFill>
                  <a:srgbClr val="641AEA"/>
                </a:solidFill>
              </a:rPr>
              <a:t>абоба</a:t>
            </a:r>
            <a:endParaRPr sz="600">
              <a:solidFill>
                <a:srgbClr val="641AE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560"/>
              <a:buNone/>
            </a:pPr>
            <a:r>
              <a:rPr lang="en-US" sz="3200"/>
              <a:t>– </a:t>
            </a:r>
            <a:r>
              <a:rPr lang="en-US" sz="3300">
                <a:solidFill>
                  <a:srgbClr val="BDFFBE"/>
                </a:solidFill>
              </a:rPr>
              <a:t>Экономии времени</a:t>
            </a:r>
            <a:r>
              <a:rPr lang="en-US" sz="3200"/>
              <a:t> студентов и преподавателей</a:t>
            </a:r>
            <a:endParaRPr sz="3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560"/>
              <a:buNone/>
            </a:pPr>
            <a:r>
              <a:rPr lang="en-US" sz="3200"/>
              <a:t>                                  и</a:t>
            </a:r>
            <a:endParaRPr sz="3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560"/>
              <a:buNone/>
            </a:pPr>
            <a:r>
              <a:rPr lang="en-US" sz="3200"/>
              <a:t>– Создании </a:t>
            </a:r>
            <a:r>
              <a:rPr lang="en-US" sz="3300">
                <a:solidFill>
                  <a:srgbClr val="BDFFBE"/>
                </a:solidFill>
              </a:rPr>
              <a:t>удобного способа</a:t>
            </a:r>
            <a:r>
              <a:rPr lang="en-US" sz="3200"/>
              <a:t> предзаказа еды</a:t>
            </a:r>
            <a:endParaRPr sz="3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560"/>
              <a:buNone/>
            </a:pPr>
            <a:r>
              <a:rPr lang="en-US" sz="3200"/>
              <a:t>                                  а также</a:t>
            </a:r>
            <a:endParaRPr sz="3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560"/>
              <a:buNone/>
            </a:pPr>
            <a:r>
              <a:rPr lang="en-US" sz="3200"/>
              <a:t>– </a:t>
            </a:r>
            <a:r>
              <a:rPr lang="en-US" sz="3300">
                <a:solidFill>
                  <a:srgbClr val="BDFFBE"/>
                </a:solidFill>
              </a:rPr>
              <a:t>Оптимизации</a:t>
            </a:r>
            <a:r>
              <a:rPr lang="en-US" sz="3200">
                <a:solidFill>
                  <a:srgbClr val="BDFFBE"/>
                </a:solidFill>
              </a:rPr>
              <a:t> </a:t>
            </a:r>
            <a:r>
              <a:rPr lang="en-US" sz="3200"/>
              <a:t>персонала </a:t>
            </a:r>
            <a:r>
              <a:rPr lang="en-US" sz="2400"/>
              <a:t>(</a:t>
            </a:r>
            <a:r>
              <a:rPr i="1" lang="en-US" sz="2800"/>
              <a:t>сокращение расходов на оплату труда</a:t>
            </a:r>
            <a:r>
              <a:rPr lang="en-US" sz="2400"/>
              <a:t>)</a:t>
            </a:r>
            <a:endParaRPr sz="2400"/>
          </a:p>
          <a:p>
            <a:pPr indent="-180340" lvl="0" marL="342900" rtl="0" algn="l">
              <a:spcBef>
                <a:spcPts val="1000"/>
              </a:spcBef>
              <a:spcAft>
                <a:spcPts val="0"/>
              </a:spcAft>
              <a:buClr>
                <a:srgbClr val="EF53A5"/>
              </a:buClr>
              <a:buSzPts val="256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 txBox="1"/>
          <p:nvPr>
            <p:ph type="title"/>
          </p:nvPr>
        </p:nvSpPr>
        <p:spPr>
          <a:xfrm>
            <a:off x="358038" y="127475"/>
            <a:ext cx="10055210" cy="1725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    Как можно развить приложение</a:t>
            </a:r>
            <a:br>
              <a:rPr lang="en-US"/>
            </a:br>
            <a:r>
              <a:rPr lang="en-US"/>
              <a:t>       </a:t>
            </a:r>
            <a:r>
              <a:rPr lang="en-US">
                <a:solidFill>
                  <a:srgbClr val="ADF7FF"/>
                </a:solidFill>
              </a:rPr>
              <a:t>в будущем</a:t>
            </a:r>
            <a:endParaRPr>
              <a:solidFill>
                <a:srgbClr val="ADF7FF"/>
              </a:solidFill>
            </a:endParaRPr>
          </a:p>
        </p:txBody>
      </p:sp>
      <p:grpSp>
        <p:nvGrpSpPr>
          <p:cNvPr id="238" name="Google Shape;238;p8"/>
          <p:cNvGrpSpPr/>
          <p:nvPr/>
        </p:nvGrpSpPr>
        <p:grpSpPr>
          <a:xfrm>
            <a:off x="646111" y="2088129"/>
            <a:ext cx="11164464" cy="4106683"/>
            <a:chOff x="0" y="1705"/>
            <a:chExt cx="11164464" cy="4106683"/>
          </a:xfrm>
        </p:grpSpPr>
        <p:sp>
          <p:nvSpPr>
            <p:cNvPr id="239" name="Google Shape;239;p8"/>
            <p:cNvSpPr/>
            <p:nvPr/>
          </p:nvSpPr>
          <p:spPr>
            <a:xfrm>
              <a:off x="0" y="1705"/>
              <a:ext cx="11164464" cy="864564"/>
            </a:xfrm>
            <a:prstGeom prst="roundRect">
              <a:avLst>
                <a:gd fmla="val 10000" name="adj"/>
              </a:avLst>
            </a:prstGeom>
            <a:solidFill>
              <a:srgbClr val="E33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261530" y="196232"/>
              <a:ext cx="475510" cy="47551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998572" y="1705"/>
              <a:ext cx="10165891" cy="864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 txBox="1"/>
            <p:nvPr/>
          </p:nvSpPr>
          <p:spPr>
            <a:xfrm>
              <a:off x="998572" y="1705"/>
              <a:ext cx="10165891" cy="864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500" lIns="91500" spcFirstLastPara="1" rIns="91500" wrap="square" tIns="91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entury Gothic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Ввести систему акций</a:t>
              </a:r>
              <a:endPara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0" y="1082411"/>
              <a:ext cx="11164464" cy="864564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261530" y="1276939"/>
              <a:ext cx="475510" cy="47551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998572" y="1082411"/>
              <a:ext cx="10165891" cy="864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 txBox="1"/>
            <p:nvPr/>
          </p:nvSpPr>
          <p:spPr>
            <a:xfrm>
              <a:off x="998572" y="1082411"/>
              <a:ext cx="10165891" cy="864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500" lIns="91500" spcFirstLastPara="1" rIns="91500" wrap="square" tIns="91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entury Gothic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Ввести систему подписки на еду</a:t>
              </a:r>
              <a:endPara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0" y="2163118"/>
              <a:ext cx="11164464" cy="864564"/>
            </a:xfrm>
            <a:prstGeom prst="roundRect">
              <a:avLst>
                <a:gd fmla="val 10000" name="adj"/>
              </a:avLst>
            </a:prstGeom>
            <a:solidFill>
              <a:srgbClr val="E693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261530" y="2357645"/>
              <a:ext cx="475510" cy="47551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998572" y="2163118"/>
              <a:ext cx="10165891" cy="864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998572" y="2163118"/>
              <a:ext cx="10165891" cy="864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500" lIns="91500" spcFirstLastPara="1" rIns="91500" wrap="square" tIns="91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entury Gothic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Добавить различные диеты</a:t>
              </a:r>
              <a:endPara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0" y="3243824"/>
              <a:ext cx="11164464" cy="864564"/>
            </a:xfrm>
            <a:prstGeom prst="roundRect">
              <a:avLst>
                <a:gd fmla="val 10000" name="adj"/>
              </a:avLst>
            </a:prstGeom>
            <a:solidFill>
              <a:srgbClr val="9B6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61530" y="3438351"/>
              <a:ext cx="475510" cy="47551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998572" y="3243824"/>
              <a:ext cx="10165891" cy="864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 txBox="1"/>
            <p:nvPr/>
          </p:nvSpPr>
          <p:spPr>
            <a:xfrm>
              <a:off x="998572" y="3243824"/>
              <a:ext cx="10165891" cy="864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500" lIns="91500" spcFirstLastPara="1" rIns="91500" wrap="square" tIns="915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entury Gothic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Добавить учёт изменений в меню и отслеживание статуса заказов </a:t>
              </a:r>
              <a:endPara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8719939" y="1460230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Google Shape;261;p9"/>
          <p:cNvSpPr txBox="1"/>
          <p:nvPr>
            <p:ph type="title"/>
          </p:nvPr>
        </p:nvSpPr>
        <p:spPr>
          <a:xfrm>
            <a:off x="960170" y="178507"/>
            <a:ext cx="9488265" cy="14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нужно сделать </a:t>
            </a:r>
            <a:b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lang="en-US" sz="4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ближайшее </a:t>
            </a: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время: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-1" y="1762067"/>
            <a:ext cx="12192418" cy="5095933"/>
          </a:xfrm>
          <a:custGeom>
            <a:rect b="b" l="l" r="r" t="t"/>
            <a:pathLst>
              <a:path extrusionOk="0" h="5095933" w="12192418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264" name="Google Shape;264;p9"/>
          <p:cNvGrpSpPr/>
          <p:nvPr/>
        </p:nvGrpSpPr>
        <p:grpSpPr>
          <a:xfrm>
            <a:off x="190038" y="2361004"/>
            <a:ext cx="12060000" cy="3712500"/>
            <a:chOff x="24064" y="1407449"/>
            <a:chExt cx="12060000" cy="3712500"/>
          </a:xfrm>
        </p:grpSpPr>
        <p:sp>
          <p:nvSpPr>
            <p:cNvPr id="265" name="Google Shape;265;p9"/>
            <p:cNvSpPr/>
            <p:nvPr/>
          </p:nvSpPr>
          <p:spPr>
            <a:xfrm>
              <a:off x="726063" y="1407449"/>
              <a:ext cx="2196000" cy="21960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E33B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194064" y="1875449"/>
              <a:ext cx="1260000" cy="126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4064" y="4287449"/>
              <a:ext cx="3600000" cy="8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9"/>
            <p:cNvSpPr txBox="1"/>
            <p:nvPr/>
          </p:nvSpPr>
          <p:spPr>
            <a:xfrm>
              <a:off x="24064" y="4287449"/>
              <a:ext cx="3600000" cy="8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entury Gothic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УЗНАТЬ МНЕНИЕ СТУДЕНТОВ И ПРЕПОДОВ, РАБОТНИКОВ СТОЛОВОЙ И РУКОВОДСТВА УНИВЕРСИТЕТА НАСЧЁТ ЭТОЙ ИДЕИ</a:t>
              </a:r>
              <a:endPara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4956064" y="1407449"/>
              <a:ext cx="2196000" cy="21960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5424064" y="1875449"/>
              <a:ext cx="1260000" cy="126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4254064" y="4287449"/>
              <a:ext cx="3600000" cy="8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 txBox="1"/>
            <p:nvPr/>
          </p:nvSpPr>
          <p:spPr>
            <a:xfrm>
              <a:off x="4254064" y="4287449"/>
              <a:ext cx="3600000" cy="8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entury Gothic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 УЗНАТЬ, КАКИЕ БЛЮДА ПРЕДЛАГАЮТСЯ;  КАК ИЗМЕНЯЕТСЯ МЕНЮ. </a:t>
              </a:r>
              <a:endPara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9186064" y="1407449"/>
              <a:ext cx="2196000" cy="21960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E693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9654064" y="1875449"/>
              <a:ext cx="1260000" cy="126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8484064" y="4287449"/>
              <a:ext cx="3600000" cy="8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9"/>
            <p:cNvSpPr txBox="1"/>
            <p:nvPr/>
          </p:nvSpPr>
          <p:spPr>
            <a:xfrm>
              <a:off x="8484064" y="4287449"/>
              <a:ext cx="3600000" cy="8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entury Gothic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ОБСУДИТЬ ВОПРОС РЕГУЛИРОВАНИЯ КОЛИЧЕСТВА ТОВАРА. Т.Е. ПРИДУМАТЬ, КАК КАССИРША МОЖЕТ У СЕБЯ НА ПАНЕЛИ РЕГУЛИРОВАТЬ НАЛИЧИЕ ТОГО ИЛИ ИНОГО ПРОДУКТА. </a:t>
              </a:r>
              <a:endParaRPr b="0" i="0" sz="1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2023-09-19T16:23:45Z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